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8" r:id="rId4"/>
    <p:sldId id="259" r:id="rId5"/>
    <p:sldId id="260" r:id="rId6"/>
    <p:sldId id="261" r:id="rId7"/>
    <p:sldId id="262" r:id="rId8"/>
    <p:sldId id="284" r:id="rId9"/>
    <p:sldId id="263" r:id="rId10"/>
    <p:sldId id="283" r:id="rId11"/>
    <p:sldId id="264" r:id="rId12"/>
    <p:sldId id="265" r:id="rId13"/>
    <p:sldId id="266" r:id="rId14"/>
    <p:sldId id="267" r:id="rId15"/>
    <p:sldId id="285" r:id="rId16"/>
    <p:sldId id="268" r:id="rId17"/>
    <p:sldId id="269" r:id="rId18"/>
    <p:sldId id="270" r:id="rId19"/>
    <p:sldId id="286" r:id="rId20"/>
    <p:sldId id="287" r:id="rId21"/>
    <p:sldId id="271" r:id="rId22"/>
    <p:sldId id="272" r:id="rId23"/>
    <p:sldId id="273" r:id="rId24"/>
    <p:sldId id="274" r:id="rId25"/>
    <p:sldId id="275" r:id="rId26"/>
    <p:sldId id="288" r:id="rId27"/>
    <p:sldId id="276" r:id="rId28"/>
    <p:sldId id="278" r:id="rId29"/>
    <p:sldId id="279" r:id="rId30"/>
    <p:sldId id="280" r:id="rId31"/>
    <p:sldId id="281"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87D3A2-8470-465A-B0AA-E40FDBCFE4D0}"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218927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87D3A2-8470-465A-B0AA-E40FDBCFE4D0}"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86275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87D3A2-8470-465A-B0AA-E40FDBCFE4D0}"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2802530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585" y="228600"/>
            <a:ext cx="10390716"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576917" y="2017713"/>
            <a:ext cx="508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860117" y="2017713"/>
            <a:ext cx="508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219200" y="6324600"/>
            <a:ext cx="2540000" cy="457200"/>
          </a:xfrm>
        </p:spPr>
        <p:txBody>
          <a:bodyPr/>
          <a:lstStyle>
            <a:lvl1pPr>
              <a:defRPr/>
            </a:lvl1pPr>
          </a:lstStyle>
          <a:p>
            <a:endParaRPr lang="en-US" altLang="en-US"/>
          </a:p>
        </p:txBody>
      </p:sp>
      <p:sp>
        <p:nvSpPr>
          <p:cNvPr id="6" name="Нижний колонтитул 5"/>
          <p:cNvSpPr>
            <a:spLocks noGrp="1"/>
          </p:cNvSpPr>
          <p:nvPr>
            <p:ph type="ftr" sz="quarter" idx="11"/>
          </p:nvPr>
        </p:nvSpPr>
        <p:spPr>
          <a:xfrm>
            <a:off x="4470400" y="6324600"/>
            <a:ext cx="3860800" cy="457200"/>
          </a:xfrm>
        </p:spPr>
        <p:txBody>
          <a:bodyPr/>
          <a:lstStyle>
            <a:lvl1pPr>
              <a:defRPr/>
            </a:lvl1pPr>
          </a:lstStyle>
          <a:p>
            <a:endParaRPr lang="en-US" altLang="en-US"/>
          </a:p>
        </p:txBody>
      </p:sp>
      <p:sp>
        <p:nvSpPr>
          <p:cNvPr id="7" name="Номер слайда 6"/>
          <p:cNvSpPr>
            <a:spLocks noGrp="1"/>
          </p:cNvSpPr>
          <p:nvPr>
            <p:ph type="sldNum" sz="quarter" idx="12"/>
          </p:nvPr>
        </p:nvSpPr>
        <p:spPr>
          <a:xfrm>
            <a:off x="9042400" y="6324600"/>
            <a:ext cx="2540000" cy="457200"/>
          </a:xfrm>
        </p:spPr>
        <p:txBody>
          <a:bodyPr/>
          <a:lstStyle>
            <a:lvl1pPr>
              <a:defRPr/>
            </a:lvl1pPr>
          </a:lstStyle>
          <a:p>
            <a:fld id="{E6E5E86B-39A1-4451-A112-357844B37231}" type="slidenum">
              <a:rPr lang="en-US" altLang="en-US"/>
              <a:pPr/>
              <a:t>‹#›</a:t>
            </a:fld>
            <a:endParaRPr lang="en-US" altLang="en-US"/>
          </a:p>
        </p:txBody>
      </p:sp>
    </p:spTree>
    <p:extLst>
      <p:ext uri="{BB962C8B-B14F-4D97-AF65-F5344CB8AC3E}">
        <p14:creationId xmlns:p14="http://schemas.microsoft.com/office/powerpoint/2010/main" val="54302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87D3A2-8470-465A-B0AA-E40FDBCFE4D0}"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212221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87D3A2-8470-465A-B0AA-E40FDBCFE4D0}"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13241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87D3A2-8470-465A-B0AA-E40FDBCFE4D0}"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87535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87D3A2-8470-465A-B0AA-E40FDBCFE4D0}" type="datetimeFigureOut">
              <a:rPr lang="ru-RU" smtClean="0"/>
              <a:t>29.03.2015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260622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87D3A2-8470-465A-B0AA-E40FDBCFE4D0}" type="datetimeFigureOut">
              <a:rPr lang="ru-RU" smtClean="0"/>
              <a:t>29.03.2015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303859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87D3A2-8470-465A-B0AA-E40FDBCFE4D0}" type="datetimeFigureOut">
              <a:rPr lang="ru-RU" smtClean="0"/>
              <a:t>29.03.2015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101336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87D3A2-8470-465A-B0AA-E40FDBCFE4D0}"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171422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87D3A2-8470-465A-B0AA-E40FDBCFE4D0}"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2F0CD-80C0-4D1E-B1A5-02F15CCFA090}" type="slidenum">
              <a:rPr lang="ru-RU" smtClean="0"/>
              <a:t>‹#›</a:t>
            </a:fld>
            <a:endParaRPr lang="ru-RU"/>
          </a:p>
        </p:txBody>
      </p:sp>
    </p:spTree>
    <p:extLst>
      <p:ext uri="{BB962C8B-B14F-4D97-AF65-F5344CB8AC3E}">
        <p14:creationId xmlns:p14="http://schemas.microsoft.com/office/powerpoint/2010/main" val="429431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D3A2-8470-465A-B0AA-E40FDBCFE4D0}" type="datetimeFigureOut">
              <a:rPr lang="ru-RU" smtClean="0"/>
              <a:t>29.03.2015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2F0CD-80C0-4D1E-B1A5-02F15CCFA090}" type="slidenum">
              <a:rPr lang="ru-RU" smtClean="0"/>
              <a:t>‹#›</a:t>
            </a:fld>
            <a:endParaRPr lang="ru-RU"/>
          </a:p>
        </p:txBody>
      </p:sp>
    </p:spTree>
    <p:extLst>
      <p:ext uri="{BB962C8B-B14F-4D97-AF65-F5344CB8AC3E}">
        <p14:creationId xmlns:p14="http://schemas.microsoft.com/office/powerpoint/2010/main" val="325934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027"/>
          <p:cNvSpPr>
            <a:spLocks noGrp="1" noChangeArrowheads="1"/>
          </p:cNvSpPr>
          <p:nvPr>
            <p:ph type="subTitle" idx="1"/>
          </p:nvPr>
        </p:nvSpPr>
        <p:spPr>
          <a:xfrm>
            <a:off x="1712258" y="1423614"/>
            <a:ext cx="9144000" cy="1655762"/>
          </a:xfrm>
        </p:spPr>
        <p:txBody>
          <a:bodyPr>
            <a:normAutofit/>
          </a:bodyPr>
          <a:lstStyle/>
          <a:p>
            <a:r>
              <a:rPr lang="en-US" altLang="en-US" sz="5400" b="1" dirty="0"/>
              <a:t>The Autonomic Nervous System</a:t>
            </a:r>
          </a:p>
        </p:txBody>
      </p:sp>
    </p:spTree>
    <p:extLst>
      <p:ext uri="{BB962C8B-B14F-4D97-AF65-F5344CB8AC3E}">
        <p14:creationId xmlns:p14="http://schemas.microsoft.com/office/powerpoint/2010/main" val="2295821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722564" y="152400"/>
            <a:ext cx="7793037" cy="733865"/>
          </a:xfrm>
        </p:spPr>
        <p:txBody>
          <a:bodyPr/>
          <a:lstStyle/>
          <a:p>
            <a:r>
              <a:rPr lang="en-US" altLang="en-US" sz="3600" b="1" dirty="0"/>
              <a:t>Sympathetic Division</a:t>
            </a:r>
          </a:p>
        </p:txBody>
      </p:sp>
      <p:sp>
        <p:nvSpPr>
          <p:cNvPr id="58371" name="Rectangle 3"/>
          <p:cNvSpPr>
            <a:spLocks noGrp="1" noChangeArrowheads="1"/>
          </p:cNvSpPr>
          <p:nvPr>
            <p:ph type="body" idx="1"/>
          </p:nvPr>
        </p:nvSpPr>
        <p:spPr>
          <a:xfrm>
            <a:off x="315578" y="1009095"/>
            <a:ext cx="4024410" cy="5666935"/>
          </a:xfrm>
        </p:spPr>
        <p:txBody>
          <a:bodyPr>
            <a:noAutofit/>
          </a:bodyPr>
          <a:lstStyle/>
          <a:p>
            <a:pPr>
              <a:lnSpc>
                <a:spcPct val="90000"/>
              </a:lnSpc>
            </a:pPr>
            <a:r>
              <a:rPr lang="en-US" altLang="en-US" dirty="0" smtClean="0"/>
              <a:t>Divergence</a:t>
            </a:r>
            <a:r>
              <a:rPr lang="en-US" altLang="en-US" dirty="0"/>
              <a:t>:</a:t>
            </a:r>
          </a:p>
          <a:p>
            <a:pPr lvl="1">
              <a:lnSpc>
                <a:spcPct val="90000"/>
              </a:lnSpc>
            </a:pPr>
            <a:r>
              <a:rPr lang="en-US" altLang="en-US" sz="2800" dirty="0"/>
              <a:t>Preganglionic fibers branch to synapse with # of postganglionic neurons.</a:t>
            </a:r>
          </a:p>
          <a:p>
            <a:pPr>
              <a:lnSpc>
                <a:spcPct val="90000"/>
              </a:lnSpc>
            </a:pPr>
            <a:r>
              <a:rPr lang="en-US" altLang="en-US" dirty="0"/>
              <a:t>Convergence:</a:t>
            </a:r>
          </a:p>
          <a:p>
            <a:pPr lvl="1">
              <a:lnSpc>
                <a:spcPct val="90000"/>
              </a:lnSpc>
            </a:pPr>
            <a:r>
              <a:rPr lang="en-US" altLang="en-US" sz="2800" dirty="0"/>
              <a:t>Postganglionic neuron receives synaptic input from large # of preganglionic fibers.</a:t>
            </a:r>
          </a:p>
        </p:txBody>
      </p:sp>
      <p:pic>
        <p:nvPicPr>
          <p:cNvPr id="4" name="Picture 6" descr="09_06"/>
          <p:cNvPicPr>
            <a:picLocks noChangeAspect="1" noChangeArrowheads="1"/>
          </p:cNvPicPr>
          <p:nvPr/>
        </p:nvPicPr>
        <p:blipFill>
          <a:blip r:embed="rId2">
            <a:extLst>
              <a:ext uri="{28A0092B-C50C-407E-A947-70E740481C1C}">
                <a14:useLocalDpi xmlns:a14="http://schemas.microsoft.com/office/drawing/2010/main" val="0"/>
              </a:ext>
            </a:extLst>
          </a:blip>
          <a:srcRect b="555"/>
          <a:stretch>
            <a:fillRect/>
          </a:stretch>
        </p:blipFill>
        <p:spPr bwMode="auto">
          <a:xfrm>
            <a:off x="4571731" y="764275"/>
            <a:ext cx="7375378" cy="609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left)">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left)">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wipe(left)">
                                      <p:cBhvr>
                                        <p:cTn id="22"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74964" y="0"/>
            <a:ext cx="7793037" cy="1143000"/>
          </a:xfrm>
        </p:spPr>
        <p:txBody>
          <a:bodyPr/>
          <a:lstStyle/>
          <a:p>
            <a:r>
              <a:rPr lang="en-US" altLang="en-US" sz="3600" b="1"/>
              <a:t>Sympathetic Division </a:t>
            </a:r>
            <a:r>
              <a:rPr lang="en-US" altLang="en-US" sz="1200" b="1"/>
              <a:t>(continued)</a:t>
            </a:r>
          </a:p>
        </p:txBody>
      </p:sp>
      <p:sp>
        <p:nvSpPr>
          <p:cNvPr id="78851" name="Rectangle 3"/>
          <p:cNvSpPr>
            <a:spLocks noGrp="1" noChangeArrowheads="1"/>
          </p:cNvSpPr>
          <p:nvPr>
            <p:ph type="body" sz="half" idx="1"/>
          </p:nvPr>
        </p:nvSpPr>
        <p:spPr>
          <a:xfrm>
            <a:off x="341195" y="1510352"/>
            <a:ext cx="4377519" cy="4724400"/>
          </a:xfrm>
        </p:spPr>
        <p:txBody>
          <a:bodyPr>
            <a:normAutofit/>
          </a:bodyPr>
          <a:lstStyle/>
          <a:p>
            <a:pPr>
              <a:lnSpc>
                <a:spcPct val="90000"/>
              </a:lnSpc>
            </a:pPr>
            <a:r>
              <a:rPr lang="en-US" altLang="en-US" sz="3200" dirty="0"/>
              <a:t>Mass activation:</a:t>
            </a:r>
          </a:p>
          <a:p>
            <a:pPr lvl="1">
              <a:lnSpc>
                <a:spcPct val="90000"/>
              </a:lnSpc>
            </a:pPr>
            <a:r>
              <a:rPr lang="en-US" altLang="en-US" sz="3200" dirty="0"/>
              <a:t>Divergence and convergence cause the SNS to be activated as a unit. </a:t>
            </a:r>
          </a:p>
          <a:p>
            <a:pPr>
              <a:lnSpc>
                <a:spcPct val="90000"/>
              </a:lnSpc>
            </a:pPr>
            <a:r>
              <a:rPr lang="en-US" altLang="en-US" sz="3200" dirty="0"/>
              <a:t>Axons of postganglionic neurons are unmyelinated to the effector organ.</a:t>
            </a:r>
          </a:p>
        </p:txBody>
      </p:sp>
      <p:pic>
        <p:nvPicPr>
          <p:cNvPr id="78854" name="Picture 6" descr="09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218" y="978089"/>
            <a:ext cx="6546376" cy="561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21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wipe(left)">
                                      <p:cBhvr>
                                        <p:cTn id="17"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818099" y="0"/>
            <a:ext cx="3214211" cy="818866"/>
          </a:xfrm>
        </p:spPr>
        <p:style>
          <a:lnRef idx="2">
            <a:schemeClr val="dk1">
              <a:shade val="50000"/>
            </a:schemeClr>
          </a:lnRef>
          <a:fillRef idx="1">
            <a:schemeClr val="dk1"/>
          </a:fillRef>
          <a:effectRef idx="0">
            <a:schemeClr val="dk1"/>
          </a:effectRef>
          <a:fontRef idx="minor">
            <a:schemeClr val="lt1"/>
          </a:fontRef>
        </p:style>
        <p:txBody>
          <a:bodyPr/>
          <a:lstStyle/>
          <a:p>
            <a:r>
              <a:rPr lang="en-US" altLang="en-US" sz="3600" b="1" dirty="0"/>
              <a:t>Adrenal Glands</a:t>
            </a:r>
          </a:p>
        </p:txBody>
      </p:sp>
      <p:sp>
        <p:nvSpPr>
          <p:cNvPr id="61443" name="Rectangle 3"/>
          <p:cNvSpPr>
            <a:spLocks noGrp="1" noChangeArrowheads="1"/>
          </p:cNvSpPr>
          <p:nvPr>
            <p:ph type="body" idx="1"/>
          </p:nvPr>
        </p:nvSpPr>
        <p:spPr>
          <a:xfrm>
            <a:off x="163773" y="1037230"/>
            <a:ext cx="11914495" cy="5609230"/>
          </a:xfrm>
        </p:spPr>
        <p:txBody>
          <a:bodyPr>
            <a:noAutofit/>
          </a:bodyPr>
          <a:lstStyle/>
          <a:p>
            <a:r>
              <a:rPr lang="en-US" altLang="en-US" sz="3600" dirty="0"/>
              <a:t>Adrenal medulla secretes epinephrine (</a:t>
            </a:r>
            <a:r>
              <a:rPr lang="en-US" altLang="en-US" sz="3600" dirty="0" err="1"/>
              <a:t>Epi</a:t>
            </a:r>
            <a:r>
              <a:rPr lang="en-US" altLang="en-US" sz="3600" dirty="0"/>
              <a:t>) and norepinephrine (NE) when stimulated by the sympathetic nervous system. </a:t>
            </a:r>
          </a:p>
          <a:p>
            <a:r>
              <a:rPr lang="en-US" altLang="en-US" sz="3600" dirty="0"/>
              <a:t>Modified sympathetic ganglion:</a:t>
            </a:r>
          </a:p>
          <a:p>
            <a:pPr lvl="1"/>
            <a:r>
              <a:rPr lang="en-US" altLang="en-US" sz="3600" dirty="0"/>
              <a:t>Its cells are derived form the same embryonic tissue that forms postganglionic sympathetic neurons.</a:t>
            </a:r>
          </a:p>
          <a:p>
            <a:r>
              <a:rPr lang="en-US" altLang="en-US" sz="3600" dirty="0" err="1"/>
              <a:t>Sympathoadrenal</a:t>
            </a:r>
            <a:r>
              <a:rPr lang="en-US" altLang="en-US" sz="3600" dirty="0"/>
              <a:t> system: </a:t>
            </a:r>
          </a:p>
          <a:p>
            <a:pPr lvl="1"/>
            <a:r>
              <a:rPr lang="en-US" altLang="en-US" sz="3600" dirty="0"/>
              <a:t>Stimulated by mass activation of the sympathetic nervous system.</a:t>
            </a:r>
          </a:p>
          <a:p>
            <a:pPr lvl="1"/>
            <a:r>
              <a:rPr lang="en-US" altLang="en-US" sz="3600" dirty="0"/>
              <a:t>Innervated by preganglionic sympathetic fibers. </a:t>
            </a:r>
          </a:p>
        </p:txBody>
      </p:sp>
    </p:spTree>
    <p:extLst>
      <p:ext uri="{BB962C8B-B14F-4D97-AF65-F5344CB8AC3E}">
        <p14:creationId xmlns:p14="http://schemas.microsoft.com/office/powerpoint/2010/main" val="230276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left)">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left)">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left)">
                                      <p:cBhvr>
                                        <p:cTn id="32"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946711" y="1"/>
            <a:ext cx="4866363" cy="747215"/>
          </a:xfrm>
        </p:spPr>
        <p:txBody>
          <a:bodyPr/>
          <a:lstStyle/>
          <a:p>
            <a:r>
              <a:rPr lang="en-US" altLang="en-US" sz="3600" b="1" dirty="0"/>
              <a:t>Parasympathetic Division</a:t>
            </a:r>
          </a:p>
        </p:txBody>
      </p:sp>
      <p:sp>
        <p:nvSpPr>
          <p:cNvPr id="59395" name="Rectangle 3"/>
          <p:cNvSpPr>
            <a:spLocks noGrp="1" noChangeArrowheads="1"/>
          </p:cNvSpPr>
          <p:nvPr>
            <p:ph type="body" sz="half" idx="1"/>
          </p:nvPr>
        </p:nvSpPr>
        <p:spPr>
          <a:xfrm>
            <a:off x="122830" y="1"/>
            <a:ext cx="5322627" cy="6553200"/>
          </a:xfrm>
        </p:spPr>
        <p:txBody>
          <a:bodyPr>
            <a:noAutofit/>
          </a:bodyPr>
          <a:lstStyle/>
          <a:p>
            <a:r>
              <a:rPr lang="en-US" altLang="en-US" sz="3200" dirty="0"/>
              <a:t>Preganglionic fibers originate in midbrain, medulla, pons; and in the 2-4 sacral levels of the spinal column.</a:t>
            </a:r>
          </a:p>
          <a:p>
            <a:r>
              <a:rPr lang="en-US" altLang="en-US" sz="3200" dirty="0"/>
              <a:t>Preganglionic fibers synapse in terminal ganglia located next to or within organs innervated.</a:t>
            </a:r>
          </a:p>
          <a:p>
            <a:r>
              <a:rPr lang="en-US" altLang="en-US" sz="3200" dirty="0"/>
              <a:t>Most parasympathetic fibers do not travel within spinal nerves.</a:t>
            </a:r>
          </a:p>
          <a:p>
            <a:pPr lvl="1"/>
            <a:r>
              <a:rPr lang="en-US" altLang="en-US" sz="3200" dirty="0"/>
              <a:t>Do not innervate blood vessels, sweat glands, and </a:t>
            </a:r>
            <a:r>
              <a:rPr lang="en-US" altLang="en-US" sz="3200" dirty="0" err="1"/>
              <a:t>arrector</a:t>
            </a:r>
            <a:r>
              <a:rPr lang="en-US" altLang="en-US" sz="3200" dirty="0"/>
              <a:t> pili muscles.</a:t>
            </a:r>
          </a:p>
        </p:txBody>
      </p:sp>
      <p:pic>
        <p:nvPicPr>
          <p:cNvPr id="59399" name="Picture 7" descr="09_0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82435" y="621106"/>
            <a:ext cx="5808059" cy="6111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136456" y="138753"/>
            <a:ext cx="5500070" cy="1143000"/>
          </a:xfrm>
        </p:spPr>
        <p:txBody>
          <a:bodyPr/>
          <a:lstStyle/>
          <a:p>
            <a:r>
              <a:rPr lang="en-US" altLang="en-US" sz="3600" b="1" dirty="0"/>
              <a:t>Parasympathetic Division </a:t>
            </a:r>
            <a:r>
              <a:rPr lang="en-US" altLang="en-US" sz="1200" b="1" dirty="0"/>
              <a:t>(continued)</a:t>
            </a:r>
          </a:p>
        </p:txBody>
      </p:sp>
      <p:sp>
        <p:nvSpPr>
          <p:cNvPr id="82947" name="Rectangle 1027"/>
          <p:cNvSpPr>
            <a:spLocks noGrp="1" noChangeArrowheads="1"/>
          </p:cNvSpPr>
          <p:nvPr>
            <p:ph type="body" idx="1"/>
          </p:nvPr>
        </p:nvSpPr>
        <p:spPr>
          <a:xfrm>
            <a:off x="245660" y="1624084"/>
            <a:ext cx="5281683" cy="5005316"/>
          </a:xfrm>
        </p:spPr>
        <p:txBody>
          <a:bodyPr>
            <a:normAutofit/>
          </a:bodyPr>
          <a:lstStyle/>
          <a:p>
            <a:r>
              <a:rPr lang="en-US" altLang="en-US" sz="3200" dirty="0"/>
              <a:t>4 of the 12 pairs of cranial nerves (III, VII, X, </a:t>
            </a:r>
            <a:r>
              <a:rPr lang="en-US" altLang="en-US" sz="3200" dirty="0" smtClean="0"/>
              <a:t>IX) </a:t>
            </a:r>
            <a:r>
              <a:rPr lang="en-US" altLang="en-US" sz="3200" dirty="0"/>
              <a:t>contain preganglionic parasympathetic fibers.</a:t>
            </a:r>
          </a:p>
          <a:p>
            <a:r>
              <a:rPr lang="en-US" altLang="en-US" sz="3200" dirty="0"/>
              <a:t>III, VII, </a:t>
            </a:r>
            <a:r>
              <a:rPr lang="en-US" altLang="en-US" sz="3200" dirty="0" smtClean="0"/>
              <a:t>IX </a:t>
            </a:r>
            <a:r>
              <a:rPr lang="en-US" altLang="en-US" sz="3200" dirty="0"/>
              <a:t>synapse in ganglia located in the head.</a:t>
            </a:r>
          </a:p>
          <a:p>
            <a:r>
              <a:rPr lang="en-US" altLang="en-US" sz="3200" dirty="0"/>
              <a:t>X synapses in terminal ganglia located in widespread regions of the body.</a:t>
            </a:r>
          </a:p>
          <a:p>
            <a:pPr lvl="1"/>
            <a:endParaRPr lang="en-US" altLang="en-US" sz="3200" dirty="0"/>
          </a:p>
        </p:txBody>
      </p:sp>
      <p:pic>
        <p:nvPicPr>
          <p:cNvPr id="2" name="Рисунок 1"/>
          <p:cNvPicPr>
            <a:picLocks noChangeAspect="1"/>
          </p:cNvPicPr>
          <p:nvPr/>
        </p:nvPicPr>
        <p:blipFill>
          <a:blip r:embed="rId2"/>
          <a:stretch>
            <a:fillRect/>
          </a:stretch>
        </p:blipFill>
        <p:spPr>
          <a:xfrm>
            <a:off x="5527343" y="0"/>
            <a:ext cx="6664658" cy="6963805"/>
          </a:xfrm>
          <a:prstGeom prst="rect">
            <a:avLst/>
          </a:prstGeom>
        </p:spPr>
      </p:pic>
    </p:spTree>
    <p:extLst>
      <p:ext uri="{BB962C8B-B14F-4D97-AF65-F5344CB8AC3E}">
        <p14:creationId xmlns:p14="http://schemas.microsoft.com/office/powerpoint/2010/main" val="28347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left)">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wipe(left)">
                                      <p:cBhvr>
                                        <p:cTn id="17"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245661" y="179695"/>
            <a:ext cx="5568286" cy="1143000"/>
          </a:xfrm>
        </p:spPr>
        <p:txBody>
          <a:bodyPr/>
          <a:lstStyle/>
          <a:p>
            <a:r>
              <a:rPr lang="en-US" altLang="en-US" sz="3600" b="1" dirty="0"/>
              <a:t>Parasympathetic Division </a:t>
            </a:r>
            <a:r>
              <a:rPr lang="en-US" altLang="en-US" sz="1200" b="1" dirty="0"/>
              <a:t>(continued)</a:t>
            </a:r>
          </a:p>
        </p:txBody>
      </p:sp>
      <p:sp>
        <p:nvSpPr>
          <p:cNvPr id="82947" name="Rectangle 1027"/>
          <p:cNvSpPr>
            <a:spLocks noGrp="1" noChangeArrowheads="1"/>
          </p:cNvSpPr>
          <p:nvPr>
            <p:ph type="body" idx="1"/>
          </p:nvPr>
        </p:nvSpPr>
        <p:spPr>
          <a:xfrm>
            <a:off x="245660" y="1064525"/>
            <a:ext cx="5431809" cy="5564875"/>
          </a:xfrm>
        </p:spPr>
        <p:txBody>
          <a:bodyPr>
            <a:normAutofit lnSpcReduction="10000"/>
          </a:bodyPr>
          <a:lstStyle/>
          <a:p>
            <a:endParaRPr lang="en-US" altLang="en-US" sz="3200" dirty="0"/>
          </a:p>
          <a:p>
            <a:r>
              <a:rPr lang="en-US" altLang="en-US" sz="3200" dirty="0" err="1"/>
              <a:t>Vagus</a:t>
            </a:r>
            <a:r>
              <a:rPr lang="en-US" altLang="en-US" sz="3200" dirty="0"/>
              <a:t> (X):</a:t>
            </a:r>
          </a:p>
          <a:p>
            <a:pPr lvl="1"/>
            <a:r>
              <a:rPr lang="en-US" altLang="en-US" sz="3200" dirty="0"/>
              <a:t>Innervates heart, lungs esophagus, stomach, pancreas, liver, small intestine and upper half of the large intestine.</a:t>
            </a:r>
          </a:p>
          <a:p>
            <a:r>
              <a:rPr lang="en-US" altLang="en-US" sz="3200" dirty="0"/>
              <a:t>Preganglionic fibers from the sacral level innervate the lower half of large intestine, the rectum, urinary and reproductive systems.</a:t>
            </a:r>
          </a:p>
          <a:p>
            <a:pPr lvl="1"/>
            <a:endParaRPr lang="en-US" altLang="en-US" sz="3200" dirty="0"/>
          </a:p>
        </p:txBody>
      </p:sp>
      <p:pic>
        <p:nvPicPr>
          <p:cNvPr id="2" name="Рисунок 1"/>
          <p:cNvPicPr>
            <a:picLocks noChangeAspect="1"/>
          </p:cNvPicPr>
          <p:nvPr/>
        </p:nvPicPr>
        <p:blipFill>
          <a:blip r:embed="rId2"/>
          <a:stretch>
            <a:fillRect/>
          </a:stretch>
        </p:blipFill>
        <p:spPr>
          <a:xfrm>
            <a:off x="6114197" y="0"/>
            <a:ext cx="5436359" cy="6981601"/>
          </a:xfrm>
          <a:prstGeom prst="rect">
            <a:avLst/>
          </a:prstGeom>
        </p:spPr>
      </p:pic>
    </p:spTree>
    <p:extLst>
      <p:ext uri="{BB962C8B-B14F-4D97-AF65-F5344CB8AC3E}">
        <p14:creationId xmlns:p14="http://schemas.microsoft.com/office/powerpoint/2010/main" val="27265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wipe(left)">
                                      <p:cBhvr>
                                        <p:cTn id="7" dur="500"/>
                                        <p:tgtEl>
                                          <p:spTgt spid="829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wipe(left)">
                                      <p:cBhvr>
                                        <p:cTn id="12" dur="500"/>
                                        <p:tgtEl>
                                          <p:spTgt spid="829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Effect transition="in" filter="wipe(left)">
                                      <p:cBhvr>
                                        <p:cTn id="17" dur="500"/>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798765" y="152400"/>
            <a:ext cx="4147946" cy="1143000"/>
          </a:xfrm>
        </p:spPr>
        <p:style>
          <a:lnRef idx="0">
            <a:schemeClr val="accent2"/>
          </a:lnRef>
          <a:fillRef idx="3">
            <a:schemeClr val="accent2"/>
          </a:fillRef>
          <a:effectRef idx="3">
            <a:schemeClr val="accent2"/>
          </a:effectRef>
          <a:fontRef idx="minor">
            <a:schemeClr val="lt1"/>
          </a:fontRef>
        </p:style>
        <p:txBody>
          <a:bodyPr/>
          <a:lstStyle/>
          <a:p>
            <a:r>
              <a:rPr lang="en-US" altLang="en-US" sz="3600" b="1" dirty="0"/>
              <a:t>Sympathetic Effects</a:t>
            </a:r>
          </a:p>
        </p:txBody>
      </p:sp>
      <p:sp>
        <p:nvSpPr>
          <p:cNvPr id="79875" name="Rectangle 3"/>
          <p:cNvSpPr>
            <a:spLocks noGrp="1" noChangeArrowheads="1"/>
          </p:cNvSpPr>
          <p:nvPr>
            <p:ph type="body" idx="1"/>
          </p:nvPr>
        </p:nvSpPr>
        <p:spPr>
          <a:xfrm>
            <a:off x="916676" y="1651380"/>
            <a:ext cx="9675125" cy="4899546"/>
          </a:xfrm>
        </p:spPr>
        <p:txBody>
          <a:bodyPr>
            <a:normAutofit/>
          </a:bodyPr>
          <a:lstStyle/>
          <a:p>
            <a:r>
              <a:rPr lang="en-US" altLang="en-US" sz="3600" dirty="0"/>
              <a:t>Fight or flight response.</a:t>
            </a:r>
          </a:p>
          <a:p>
            <a:r>
              <a:rPr lang="en-US" altLang="en-US" sz="3600" dirty="0"/>
              <a:t>Release of norepinephrine (NT) from postganglionic fibers and epinephrine (NT) from adrenal medulla.</a:t>
            </a:r>
          </a:p>
          <a:p>
            <a:r>
              <a:rPr lang="en-US" altLang="en-US" sz="3600" dirty="0"/>
              <a:t>Mass activation prepares for intense activity.</a:t>
            </a:r>
          </a:p>
          <a:p>
            <a:pPr lvl="1"/>
            <a:r>
              <a:rPr lang="en-US" altLang="en-US" sz="3600" dirty="0"/>
              <a:t>Heart rate (HR) increases.</a:t>
            </a:r>
          </a:p>
          <a:p>
            <a:pPr lvl="1"/>
            <a:r>
              <a:rPr lang="en-US" altLang="en-US" sz="3600" dirty="0"/>
              <a:t>Bronchioles dilate.</a:t>
            </a:r>
          </a:p>
          <a:p>
            <a:pPr lvl="1"/>
            <a:r>
              <a:rPr lang="en-US" altLang="en-US" sz="3600" dirty="0"/>
              <a:t>Blood [glucose] increases.</a:t>
            </a:r>
          </a:p>
          <a:p>
            <a:endParaRPr lang="en-US" altLang="en-US" sz="3600" dirty="0"/>
          </a:p>
        </p:txBody>
      </p:sp>
    </p:spTree>
    <p:extLst>
      <p:ext uri="{BB962C8B-B14F-4D97-AF65-F5344CB8AC3E}">
        <p14:creationId xmlns:p14="http://schemas.microsoft.com/office/powerpoint/2010/main" val="281309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wipe(left)">
                                      <p:cBhvr>
                                        <p:cTn id="12" dur="500"/>
                                        <p:tgtEl>
                                          <p:spTgt spid="79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wipe(left)">
                                      <p:cBhvr>
                                        <p:cTn id="17" dur="500"/>
                                        <p:tgtEl>
                                          <p:spTgt spid="79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wipe(left)">
                                      <p:cBhvr>
                                        <p:cTn id="22" dur="500"/>
                                        <p:tgtEl>
                                          <p:spTgt spid="7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wipe(left)">
                                      <p:cBhvr>
                                        <p:cTn id="27" dur="500"/>
                                        <p:tgtEl>
                                          <p:spTgt spid="79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9875">
                                            <p:txEl>
                                              <p:pRg st="5" end="5"/>
                                            </p:txEl>
                                          </p:spTgt>
                                        </p:tgtEl>
                                        <p:attrNameLst>
                                          <p:attrName>style.visibility</p:attrName>
                                        </p:attrNameLst>
                                      </p:cBhvr>
                                      <p:to>
                                        <p:strVal val="visible"/>
                                      </p:to>
                                    </p:set>
                                    <p:animEffect transition="in" filter="wipe(left)">
                                      <p:cBhvr>
                                        <p:cTn id="32" dur="500"/>
                                        <p:tgtEl>
                                          <p:spTgt spid="79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743178" y="125105"/>
            <a:ext cx="5117931" cy="1143000"/>
          </a:xfrm>
        </p:spPr>
        <p:style>
          <a:lnRef idx="0">
            <a:schemeClr val="accent6"/>
          </a:lnRef>
          <a:fillRef idx="3">
            <a:schemeClr val="accent6"/>
          </a:fillRef>
          <a:effectRef idx="3">
            <a:schemeClr val="accent6"/>
          </a:effectRef>
          <a:fontRef idx="minor">
            <a:schemeClr val="lt1"/>
          </a:fontRef>
        </p:style>
        <p:txBody>
          <a:bodyPr/>
          <a:lstStyle/>
          <a:p>
            <a:r>
              <a:rPr lang="en-US" altLang="en-US" sz="3600" b="1" dirty="0"/>
              <a:t>Parasympathetic Effects</a:t>
            </a:r>
          </a:p>
        </p:txBody>
      </p:sp>
      <p:sp>
        <p:nvSpPr>
          <p:cNvPr id="62467" name="Rectangle 3"/>
          <p:cNvSpPr>
            <a:spLocks noGrp="1" noChangeArrowheads="1"/>
          </p:cNvSpPr>
          <p:nvPr>
            <p:ph type="body" idx="1"/>
          </p:nvPr>
        </p:nvSpPr>
        <p:spPr>
          <a:xfrm>
            <a:off x="865496" y="1852920"/>
            <a:ext cx="10515600" cy="4351338"/>
          </a:xfrm>
        </p:spPr>
        <p:txBody>
          <a:bodyPr>
            <a:normAutofit/>
          </a:bodyPr>
          <a:lstStyle/>
          <a:p>
            <a:r>
              <a:rPr lang="en-US" altLang="en-US" sz="3600" dirty="0"/>
              <a:t>Normally not activated as a whole.</a:t>
            </a:r>
          </a:p>
          <a:p>
            <a:pPr lvl="1"/>
            <a:r>
              <a:rPr lang="en-US" altLang="en-US" sz="3600" dirty="0"/>
              <a:t>Stimulation of separate parasympathetic nerves.</a:t>
            </a:r>
          </a:p>
          <a:p>
            <a:r>
              <a:rPr lang="en-US" altLang="en-US" sz="3600" dirty="0"/>
              <a:t>Release </a:t>
            </a:r>
            <a:r>
              <a:rPr lang="en-US" altLang="en-US" sz="3600" dirty="0" err="1"/>
              <a:t>ACh</a:t>
            </a:r>
            <a:r>
              <a:rPr lang="en-US" altLang="en-US" sz="3600" dirty="0"/>
              <a:t> as NT.</a:t>
            </a:r>
          </a:p>
          <a:p>
            <a:r>
              <a:rPr lang="en-US" altLang="en-US" sz="3600" dirty="0"/>
              <a:t>Relaxing effects:</a:t>
            </a:r>
          </a:p>
          <a:p>
            <a:pPr lvl="1"/>
            <a:r>
              <a:rPr lang="en-US" altLang="en-US" sz="3600" dirty="0"/>
              <a:t>Decreases HR.</a:t>
            </a:r>
          </a:p>
          <a:p>
            <a:pPr lvl="1"/>
            <a:r>
              <a:rPr lang="en-US" altLang="en-US" sz="3600" dirty="0"/>
              <a:t>Dilates visceral blood vessels.</a:t>
            </a:r>
          </a:p>
          <a:p>
            <a:pPr lvl="1"/>
            <a:r>
              <a:rPr lang="en-US" altLang="en-US" sz="3600" dirty="0"/>
              <a:t>Increases digestive activity.</a:t>
            </a:r>
          </a:p>
        </p:txBody>
      </p:sp>
    </p:spTree>
    <p:extLst>
      <p:ext uri="{BB962C8B-B14F-4D97-AF65-F5344CB8AC3E}">
        <p14:creationId xmlns:p14="http://schemas.microsoft.com/office/powerpoint/2010/main" val="12344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wipe(left)">
                                      <p:cBhvr>
                                        <p:cTn id="27" dur="500"/>
                                        <p:tgtEl>
                                          <p:spTgt spid="62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wipe(left)">
                                      <p:cBhvr>
                                        <p:cTn id="32" dur="500"/>
                                        <p:tgtEl>
                                          <p:spTgt spid="62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wipe(left)">
                                      <p:cBhvr>
                                        <p:cTn id="37" dur="500"/>
                                        <p:tgtEl>
                                          <p:spTgt spid="624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 y="0"/>
            <a:ext cx="5964072" cy="1143000"/>
          </a:xfrm>
        </p:spPr>
        <p:txBody>
          <a:bodyPr/>
          <a:lstStyle/>
          <a:p>
            <a:r>
              <a:rPr lang="en-US" altLang="en-US" sz="3600" b="1" dirty="0"/>
              <a:t>Adrenergic and Cholinergic Synaptic Transmission</a:t>
            </a:r>
          </a:p>
        </p:txBody>
      </p:sp>
      <p:sp>
        <p:nvSpPr>
          <p:cNvPr id="84995" name="Rectangle 3"/>
          <p:cNvSpPr>
            <a:spLocks noGrp="1" noChangeArrowheads="1"/>
          </p:cNvSpPr>
          <p:nvPr>
            <p:ph type="body" sz="half" idx="1"/>
          </p:nvPr>
        </p:nvSpPr>
        <p:spPr>
          <a:xfrm>
            <a:off x="1" y="1714500"/>
            <a:ext cx="5151608" cy="5372099"/>
          </a:xfrm>
        </p:spPr>
        <p:txBody>
          <a:bodyPr>
            <a:noAutofit/>
          </a:bodyPr>
          <a:lstStyle/>
          <a:p>
            <a:r>
              <a:rPr lang="en-US" altLang="en-US" dirty="0" err="1"/>
              <a:t>ACh</a:t>
            </a:r>
            <a:r>
              <a:rPr lang="en-US" altLang="en-US" dirty="0"/>
              <a:t> is NT for all preganglionic fibers of both sympathetic and parasympathetic nervous systems.</a:t>
            </a:r>
          </a:p>
          <a:p>
            <a:r>
              <a:rPr lang="en-US" altLang="en-US" dirty="0"/>
              <a:t>Transmission at these synapses is termed cholinergic:</a:t>
            </a:r>
          </a:p>
          <a:p>
            <a:pPr lvl="1"/>
            <a:r>
              <a:rPr lang="en-US" altLang="en-US" sz="2800" dirty="0" err="1"/>
              <a:t>ACh</a:t>
            </a:r>
            <a:r>
              <a:rPr lang="en-US" altLang="en-US" sz="2800" dirty="0"/>
              <a:t> is NT released by most postganglionic parasympathetic fibers at synapse with effector</a:t>
            </a:r>
            <a:r>
              <a:rPr lang="en-US" altLang="en-US" sz="2800" dirty="0" smtClean="0"/>
              <a:t>.</a:t>
            </a:r>
            <a:endParaRPr lang="en-US" altLang="en-US" sz="2800" dirty="0"/>
          </a:p>
        </p:txBody>
      </p:sp>
      <p:pic>
        <p:nvPicPr>
          <p:cNvPr id="84998" name="Picture 6" descr="09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609" y="571500"/>
            <a:ext cx="7040391" cy="576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wipe(left)">
                                      <p:cBhvr>
                                        <p:cTn id="17"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0" y="3432517"/>
            <a:ext cx="6656917" cy="2699996"/>
          </a:xfrm>
        </p:spPr>
        <p:txBody>
          <a:bodyPr/>
          <a:lstStyle/>
          <a:p>
            <a:r>
              <a:rPr lang="en-US" altLang="en-US" dirty="0" smtClean="0"/>
              <a:t>Axons of postganglionic neurons have numerous varicosities along the axon that contain NT.</a:t>
            </a:r>
          </a:p>
          <a:p>
            <a:endParaRPr lang="ru-RU" dirty="0"/>
          </a:p>
        </p:txBody>
      </p:sp>
      <p:pic>
        <p:nvPicPr>
          <p:cNvPr id="7" name="Рисунок 6"/>
          <p:cNvPicPr>
            <a:picLocks noChangeAspect="1"/>
          </p:cNvPicPr>
          <p:nvPr/>
        </p:nvPicPr>
        <p:blipFill>
          <a:blip r:embed="rId2"/>
          <a:stretch>
            <a:fillRect/>
          </a:stretch>
        </p:blipFill>
        <p:spPr>
          <a:xfrm>
            <a:off x="7383439" y="1096089"/>
            <a:ext cx="4808561" cy="5761911"/>
          </a:xfrm>
          <a:prstGeom prst="rect">
            <a:avLst/>
          </a:prstGeom>
        </p:spPr>
      </p:pic>
      <p:pic>
        <p:nvPicPr>
          <p:cNvPr id="6" name="Объект 5"/>
          <p:cNvPicPr>
            <a:picLocks noGrp="1" noChangeAspect="1"/>
          </p:cNvPicPr>
          <p:nvPr>
            <p:ph sz="half" idx="2"/>
          </p:nvPr>
        </p:nvPicPr>
        <p:blipFill>
          <a:blip r:embed="rId3"/>
          <a:stretch>
            <a:fillRect/>
          </a:stretch>
        </p:blipFill>
        <p:spPr>
          <a:xfrm>
            <a:off x="2300998" y="0"/>
            <a:ext cx="5273878" cy="1959726"/>
          </a:xfrm>
          <a:prstGeom prst="rect">
            <a:avLst/>
          </a:prstGeom>
        </p:spPr>
      </p:pic>
    </p:spTree>
    <p:extLst>
      <p:ext uri="{BB962C8B-B14F-4D97-AF65-F5344CB8AC3E}">
        <p14:creationId xmlns:p14="http://schemas.microsoft.com/office/powerpoint/2010/main" val="96900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04911"/>
            <a:ext cx="4656406" cy="6105378"/>
          </a:xfrm>
        </p:spPr>
        <p:txBody>
          <a:bodyPr>
            <a:noAutofit/>
          </a:bodyPr>
          <a:lstStyle/>
          <a:p>
            <a:r>
              <a:rPr lang="en-US" sz="3200" dirty="0" smtClean="0">
                <a:effectLst/>
              </a:rPr>
              <a:t>The efferent nervous system has two components:</a:t>
            </a:r>
            <a:endParaRPr lang="ru-RU" sz="3200" dirty="0" smtClean="0">
              <a:effectLst/>
            </a:endParaRPr>
          </a:p>
          <a:p>
            <a:pPr lvl="1"/>
            <a:r>
              <a:rPr lang="en-US" sz="3200" dirty="0" smtClean="0">
                <a:effectLst/>
              </a:rPr>
              <a:t>the somatic and </a:t>
            </a:r>
            <a:endParaRPr lang="ru-RU" sz="3200" dirty="0" smtClean="0">
              <a:effectLst/>
            </a:endParaRPr>
          </a:p>
          <a:p>
            <a:pPr lvl="1"/>
            <a:r>
              <a:rPr lang="en-US" sz="3200" dirty="0" smtClean="0">
                <a:effectLst/>
              </a:rPr>
              <a:t>the autonomic. </a:t>
            </a:r>
            <a:endParaRPr lang="ru-RU" sz="3200" dirty="0" smtClean="0">
              <a:effectLst/>
            </a:endParaRPr>
          </a:p>
          <a:p>
            <a:r>
              <a:rPr lang="en-US" sz="3200" dirty="0" smtClean="0">
                <a:effectLst/>
              </a:rPr>
              <a:t>These two systems differ in a number of ways but are chiefly distinguished by the types of effector organs they innervate and the types of functions they control. </a:t>
            </a:r>
            <a:endParaRPr lang="ru-RU" sz="3200" dirty="0"/>
          </a:p>
        </p:txBody>
      </p:sp>
      <p:pic>
        <p:nvPicPr>
          <p:cNvPr id="5" name="Рисунок 4"/>
          <p:cNvPicPr>
            <a:picLocks noChangeAspect="1"/>
          </p:cNvPicPr>
          <p:nvPr/>
        </p:nvPicPr>
        <p:blipFill>
          <a:blip r:embed="rId2"/>
          <a:stretch>
            <a:fillRect/>
          </a:stretch>
        </p:blipFill>
        <p:spPr>
          <a:xfrm>
            <a:off x="4487594" y="1089292"/>
            <a:ext cx="7704406" cy="4630289"/>
          </a:xfrm>
          <a:prstGeom prst="rect">
            <a:avLst/>
          </a:prstGeom>
        </p:spPr>
      </p:pic>
    </p:spTree>
    <p:extLst>
      <p:ext uri="{BB962C8B-B14F-4D97-AF65-F5344CB8AC3E}">
        <p14:creationId xmlns:p14="http://schemas.microsoft.com/office/powerpoint/2010/main" val="160471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0" y="1959726"/>
            <a:ext cx="7383439" cy="4898274"/>
          </a:xfrm>
        </p:spPr>
        <p:txBody>
          <a:bodyPr>
            <a:normAutofit fontScale="85000" lnSpcReduction="10000"/>
          </a:bodyPr>
          <a:lstStyle/>
          <a:p>
            <a:r>
              <a:rPr lang="en-US" dirty="0" smtClean="0">
                <a:effectLst/>
              </a:rPr>
              <a:t>(1) In the autonomic nervous system, the postganglionic neurons that innervate target tissues form </a:t>
            </a:r>
            <a:r>
              <a:rPr lang="en-US" b="1" dirty="0" smtClean="0">
                <a:effectLst/>
              </a:rPr>
              <a:t>diffuse,</a:t>
            </a:r>
            <a:r>
              <a:rPr lang="en-US" dirty="0" smtClean="0">
                <a:effectLst/>
              </a:rPr>
              <a:t> branching networks. Beads, or </a:t>
            </a:r>
            <a:r>
              <a:rPr lang="en-US" b="1" dirty="0" smtClean="0">
                <a:effectLst/>
              </a:rPr>
              <a:t>varicosities,</a:t>
            </a:r>
            <a:r>
              <a:rPr lang="en-US" dirty="0" smtClean="0">
                <a:effectLst/>
              </a:rPr>
              <a:t> line these branches and are the sites of neurotransmitter synthesis, storage, and release. The varicosities are therefore analogous to the presynaptic nerve terminals of the neuromuscular junction. </a:t>
            </a:r>
          </a:p>
          <a:p>
            <a:r>
              <a:rPr lang="en-US" dirty="0" smtClean="0">
                <a:effectLst/>
              </a:rPr>
              <a:t>(2) There is overlap in the branching networks from different postganglionic neurons, such that target tissues may be innervated by many postganglionic neurons. </a:t>
            </a:r>
          </a:p>
          <a:p>
            <a:r>
              <a:rPr lang="en-US" dirty="0" smtClean="0">
                <a:effectLst/>
              </a:rPr>
              <a:t>(3) In the autonomic nervous system, postsynaptic receptors are widely distributed on the target tissues, and there is no specialized region of receptors analogous to the motor end plate of skeletal muscle. </a:t>
            </a:r>
            <a:endParaRPr lang="ru-RU" dirty="0"/>
          </a:p>
        </p:txBody>
      </p:sp>
      <p:pic>
        <p:nvPicPr>
          <p:cNvPr id="7" name="Рисунок 6"/>
          <p:cNvPicPr>
            <a:picLocks noChangeAspect="1"/>
          </p:cNvPicPr>
          <p:nvPr/>
        </p:nvPicPr>
        <p:blipFill>
          <a:blip r:embed="rId2"/>
          <a:stretch>
            <a:fillRect/>
          </a:stretch>
        </p:blipFill>
        <p:spPr>
          <a:xfrm>
            <a:off x="7383439" y="1096089"/>
            <a:ext cx="4808561" cy="5761911"/>
          </a:xfrm>
          <a:prstGeom prst="rect">
            <a:avLst/>
          </a:prstGeom>
        </p:spPr>
      </p:pic>
      <p:pic>
        <p:nvPicPr>
          <p:cNvPr id="6" name="Объект 5"/>
          <p:cNvPicPr>
            <a:picLocks noGrp="1" noChangeAspect="1"/>
          </p:cNvPicPr>
          <p:nvPr>
            <p:ph sz="half" idx="2"/>
          </p:nvPr>
        </p:nvPicPr>
        <p:blipFill>
          <a:blip r:embed="rId3"/>
          <a:stretch>
            <a:fillRect/>
          </a:stretch>
        </p:blipFill>
        <p:spPr>
          <a:xfrm>
            <a:off x="2300998" y="0"/>
            <a:ext cx="5273878" cy="1959726"/>
          </a:xfrm>
          <a:prstGeom prst="rect">
            <a:avLst/>
          </a:prstGeom>
        </p:spPr>
      </p:pic>
    </p:spTree>
    <p:extLst>
      <p:ext uri="{BB962C8B-B14F-4D97-AF65-F5344CB8AC3E}">
        <p14:creationId xmlns:p14="http://schemas.microsoft.com/office/powerpoint/2010/main" val="34879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5" name="Rectangle 1033"/>
          <p:cNvSpPr>
            <a:spLocks noGrp="1" noChangeArrowheads="1"/>
          </p:cNvSpPr>
          <p:nvPr>
            <p:ph type="title"/>
          </p:nvPr>
        </p:nvSpPr>
        <p:spPr>
          <a:xfrm>
            <a:off x="2874964" y="0"/>
            <a:ext cx="7793037" cy="1143000"/>
          </a:xfrm>
        </p:spPr>
        <p:txBody>
          <a:bodyPr/>
          <a:lstStyle/>
          <a:p>
            <a:r>
              <a:rPr lang="en-US" altLang="en-US" sz="3600" b="1"/>
              <a:t>Adrenergic and Cholinergic Synaptic Transmission </a:t>
            </a:r>
            <a:r>
              <a:rPr lang="en-US" altLang="en-US" sz="1200" b="1"/>
              <a:t>(continued)</a:t>
            </a:r>
          </a:p>
        </p:txBody>
      </p:sp>
      <p:sp>
        <p:nvSpPr>
          <p:cNvPr id="86026" name="Rectangle 1034"/>
          <p:cNvSpPr>
            <a:spLocks noGrp="1" noChangeArrowheads="1"/>
          </p:cNvSpPr>
          <p:nvPr>
            <p:ph type="body" sz="half" idx="1"/>
          </p:nvPr>
        </p:nvSpPr>
        <p:spPr>
          <a:xfrm>
            <a:off x="182879" y="1187548"/>
            <a:ext cx="6208175" cy="5242560"/>
          </a:xfrm>
        </p:spPr>
        <p:txBody>
          <a:bodyPr>
            <a:noAutofit/>
          </a:bodyPr>
          <a:lstStyle/>
          <a:p>
            <a:r>
              <a:rPr lang="en-US" altLang="en-US" sz="3600" dirty="0"/>
              <a:t>Transmission at these synapses is called adrenergic:</a:t>
            </a:r>
          </a:p>
          <a:p>
            <a:pPr lvl="1"/>
            <a:r>
              <a:rPr lang="en-US" altLang="en-US" sz="3600" dirty="0"/>
              <a:t>NT released by most postganglionic sympathetic nerve fibers is NE.</a:t>
            </a:r>
          </a:p>
          <a:p>
            <a:pPr lvl="1"/>
            <a:r>
              <a:rPr lang="en-US" altLang="en-US" sz="3600" dirty="0" err="1"/>
              <a:t>Epi</a:t>
            </a:r>
            <a:r>
              <a:rPr lang="en-US" altLang="en-US" sz="3600" dirty="0"/>
              <a:t>, released by the adrenal medulla is synthesized from the same precursor as NE.</a:t>
            </a:r>
          </a:p>
          <a:p>
            <a:r>
              <a:rPr lang="en-US" altLang="en-US" sz="3600" dirty="0"/>
              <a:t>Collectively called </a:t>
            </a:r>
            <a:r>
              <a:rPr lang="en-US" altLang="en-US" sz="3600" dirty="0" err="1"/>
              <a:t>catecholamines</a:t>
            </a:r>
            <a:r>
              <a:rPr lang="en-US" altLang="en-US" sz="3600" dirty="0"/>
              <a:t>.</a:t>
            </a:r>
          </a:p>
        </p:txBody>
      </p:sp>
      <p:pic>
        <p:nvPicPr>
          <p:cNvPr id="86029" name="Picture 1037" descr="09_08"/>
          <p:cNvPicPr>
            <a:picLocks noChangeAspect="1" noChangeArrowheads="1"/>
          </p:cNvPicPr>
          <p:nvPr/>
        </p:nvPicPr>
        <p:blipFill>
          <a:blip r:embed="rId2">
            <a:extLst>
              <a:ext uri="{28A0092B-C50C-407E-A947-70E740481C1C}">
                <a14:useLocalDpi xmlns:a14="http://schemas.microsoft.com/office/drawing/2010/main" val="0"/>
              </a:ext>
            </a:extLst>
          </a:blip>
          <a:srcRect l="7500" r="10001"/>
          <a:stretch>
            <a:fillRect/>
          </a:stretch>
        </p:blipFill>
        <p:spPr bwMode="auto">
          <a:xfrm>
            <a:off x="6672409" y="1310640"/>
            <a:ext cx="5205412" cy="495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6">
                                            <p:txEl>
                                              <p:pRg st="0" end="0"/>
                                            </p:txEl>
                                          </p:spTgt>
                                        </p:tgtEl>
                                        <p:attrNameLst>
                                          <p:attrName>style.visibility</p:attrName>
                                        </p:attrNameLst>
                                      </p:cBhvr>
                                      <p:to>
                                        <p:strVal val="visible"/>
                                      </p:to>
                                    </p:set>
                                    <p:animEffect transition="in" filter="wipe(left)">
                                      <p:cBhvr>
                                        <p:cTn id="7" dur="500"/>
                                        <p:tgtEl>
                                          <p:spTgt spid="86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6">
                                            <p:txEl>
                                              <p:pRg st="1" end="1"/>
                                            </p:txEl>
                                          </p:spTgt>
                                        </p:tgtEl>
                                        <p:attrNameLst>
                                          <p:attrName>style.visibility</p:attrName>
                                        </p:attrNameLst>
                                      </p:cBhvr>
                                      <p:to>
                                        <p:strVal val="visible"/>
                                      </p:to>
                                    </p:set>
                                    <p:animEffect transition="in" filter="wipe(left)">
                                      <p:cBhvr>
                                        <p:cTn id="12" dur="500"/>
                                        <p:tgtEl>
                                          <p:spTgt spid="86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6">
                                            <p:txEl>
                                              <p:pRg st="2" end="2"/>
                                            </p:txEl>
                                          </p:spTgt>
                                        </p:tgtEl>
                                        <p:attrNameLst>
                                          <p:attrName>style.visibility</p:attrName>
                                        </p:attrNameLst>
                                      </p:cBhvr>
                                      <p:to>
                                        <p:strVal val="visible"/>
                                      </p:to>
                                    </p:set>
                                    <p:animEffect transition="in" filter="wipe(left)">
                                      <p:cBhvr>
                                        <p:cTn id="17" dur="500"/>
                                        <p:tgtEl>
                                          <p:spTgt spid="86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26">
                                            <p:txEl>
                                              <p:pRg st="3" end="3"/>
                                            </p:txEl>
                                          </p:spTgt>
                                        </p:tgtEl>
                                        <p:attrNameLst>
                                          <p:attrName>style.visibility</p:attrName>
                                        </p:attrNameLst>
                                      </p:cBhvr>
                                      <p:to>
                                        <p:strVal val="visible"/>
                                      </p:to>
                                    </p:set>
                                    <p:animEffect transition="in" filter="wipe(left)">
                                      <p:cBhvr>
                                        <p:cTn id="22" dur="500"/>
                                        <p:tgtEl>
                                          <p:spTgt spid="860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868830" y="0"/>
            <a:ext cx="6921305" cy="1003452"/>
          </a:xfrm>
        </p:spPr>
        <p:txBody>
          <a:bodyPr/>
          <a:lstStyle/>
          <a:p>
            <a:r>
              <a:rPr lang="en-US" altLang="en-US" sz="3600" b="1" dirty="0"/>
              <a:t>Responses to Adrenergic Stimulation</a:t>
            </a:r>
          </a:p>
        </p:txBody>
      </p:sp>
      <p:sp>
        <p:nvSpPr>
          <p:cNvPr id="89091" name="Rectangle 3"/>
          <p:cNvSpPr>
            <a:spLocks noGrp="1" noChangeArrowheads="1"/>
          </p:cNvSpPr>
          <p:nvPr>
            <p:ph type="body" idx="1"/>
          </p:nvPr>
        </p:nvSpPr>
        <p:spPr>
          <a:xfrm>
            <a:off x="0" y="0"/>
            <a:ext cx="4516762" cy="6858000"/>
          </a:xfrm>
        </p:spPr>
        <p:txBody>
          <a:bodyPr>
            <a:noAutofit/>
          </a:bodyPr>
          <a:lstStyle/>
          <a:p>
            <a:pPr>
              <a:lnSpc>
                <a:spcPct val="90000"/>
              </a:lnSpc>
            </a:pPr>
            <a:r>
              <a:rPr lang="en-US" altLang="en-US" sz="2600" dirty="0"/>
              <a:t>Beta adrenergic receptors:</a:t>
            </a:r>
          </a:p>
          <a:p>
            <a:pPr lvl="1">
              <a:lnSpc>
                <a:spcPct val="90000"/>
              </a:lnSpc>
            </a:pPr>
            <a:r>
              <a:rPr lang="en-US" altLang="en-US" sz="2600" dirty="0"/>
              <a:t>Produce their effects by stimulating  production of </a:t>
            </a:r>
            <a:r>
              <a:rPr lang="en-US" altLang="en-US" sz="2600" dirty="0" err="1"/>
              <a:t>cAMP</a:t>
            </a:r>
            <a:r>
              <a:rPr lang="en-US" altLang="en-US" sz="2600" dirty="0"/>
              <a:t>.</a:t>
            </a:r>
          </a:p>
          <a:p>
            <a:pPr lvl="1">
              <a:lnSpc>
                <a:spcPct val="90000"/>
              </a:lnSpc>
            </a:pPr>
            <a:r>
              <a:rPr lang="en-US" altLang="en-US" sz="2600" dirty="0"/>
              <a:t>NE binds to receptor.</a:t>
            </a:r>
          </a:p>
          <a:p>
            <a:pPr lvl="1">
              <a:lnSpc>
                <a:spcPct val="90000"/>
              </a:lnSpc>
            </a:pPr>
            <a:r>
              <a:rPr lang="en-US" altLang="en-US" sz="2600" dirty="0"/>
              <a:t>G-protein dissociates into </a:t>
            </a:r>
            <a:r>
              <a:rPr lang="en-US" altLang="en-US" sz="2600" dirty="0">
                <a:latin typeface="Symbol" panose="05050102010706020507" pitchFamily="18" charset="2"/>
              </a:rPr>
              <a:t>a</a:t>
            </a:r>
            <a:r>
              <a:rPr lang="en-US" altLang="en-US" sz="2600" dirty="0"/>
              <a:t> subunit or </a:t>
            </a:r>
            <a:r>
              <a:rPr lang="en-US" altLang="en-US" sz="2600" dirty="0" err="1">
                <a:latin typeface="Symbol" panose="05050102010706020507" pitchFamily="18" charset="2"/>
              </a:rPr>
              <a:t>bg</a:t>
            </a:r>
            <a:r>
              <a:rPr lang="en-US" altLang="en-US" sz="2600" dirty="0">
                <a:latin typeface="Symbol" panose="05050102010706020507" pitchFamily="18" charset="2"/>
              </a:rPr>
              <a:t>-  </a:t>
            </a:r>
            <a:r>
              <a:rPr lang="en-US" altLang="en-US" sz="2600" dirty="0"/>
              <a:t>complex.</a:t>
            </a:r>
          </a:p>
          <a:p>
            <a:pPr lvl="1">
              <a:lnSpc>
                <a:spcPct val="90000"/>
              </a:lnSpc>
            </a:pPr>
            <a:r>
              <a:rPr lang="en-US" altLang="en-US" sz="2600" dirty="0"/>
              <a:t>Depending upon tissue, either </a:t>
            </a:r>
            <a:r>
              <a:rPr lang="en-US" altLang="en-US" sz="2600" dirty="0">
                <a:latin typeface="Symbol" panose="05050102010706020507" pitchFamily="18" charset="2"/>
              </a:rPr>
              <a:t>a</a:t>
            </a:r>
            <a:r>
              <a:rPr lang="en-US" altLang="en-US" sz="2600" dirty="0"/>
              <a:t> subunit or </a:t>
            </a:r>
            <a:r>
              <a:rPr lang="en-US" altLang="en-US" sz="2600" dirty="0" err="1">
                <a:latin typeface="Symbol" panose="05050102010706020507" pitchFamily="18" charset="2"/>
              </a:rPr>
              <a:t>bg</a:t>
            </a:r>
            <a:r>
              <a:rPr lang="en-US" altLang="en-US" sz="2600" dirty="0">
                <a:latin typeface="Symbol" panose="05050102010706020507" pitchFamily="18" charset="2"/>
              </a:rPr>
              <a:t>-</a:t>
            </a:r>
            <a:r>
              <a:rPr lang="en-US" altLang="en-US" sz="2600" dirty="0"/>
              <a:t>complex produces the effects.</a:t>
            </a:r>
          </a:p>
          <a:p>
            <a:pPr lvl="2">
              <a:lnSpc>
                <a:spcPct val="90000"/>
              </a:lnSpc>
            </a:pPr>
            <a:r>
              <a:rPr lang="en-US" altLang="en-US" sz="2600" dirty="0"/>
              <a:t>Alpha subunit activates </a:t>
            </a:r>
            <a:r>
              <a:rPr lang="en-US" altLang="en-US" sz="2600" dirty="0" err="1"/>
              <a:t>adenylate</a:t>
            </a:r>
            <a:r>
              <a:rPr lang="en-US" altLang="en-US" sz="2600" dirty="0"/>
              <a:t> cyclase, producing </a:t>
            </a:r>
            <a:r>
              <a:rPr lang="en-US" altLang="en-US" sz="2600" dirty="0" err="1"/>
              <a:t>cAMP</a:t>
            </a:r>
            <a:r>
              <a:rPr lang="en-US" altLang="en-US" sz="2600" dirty="0"/>
              <a:t>.</a:t>
            </a:r>
          </a:p>
          <a:p>
            <a:pPr lvl="3">
              <a:lnSpc>
                <a:spcPct val="90000"/>
              </a:lnSpc>
            </a:pPr>
            <a:r>
              <a:rPr lang="en-US" altLang="en-US" sz="2600" dirty="0" err="1"/>
              <a:t>cAMP</a:t>
            </a:r>
            <a:r>
              <a:rPr lang="en-US" altLang="en-US" sz="2600" dirty="0"/>
              <a:t> activates protein kinase, opening ion channels.</a:t>
            </a:r>
          </a:p>
        </p:txBody>
      </p:sp>
      <p:pic>
        <p:nvPicPr>
          <p:cNvPr id="2" name="Рисунок 1"/>
          <p:cNvPicPr>
            <a:picLocks noChangeAspect="1"/>
          </p:cNvPicPr>
          <p:nvPr/>
        </p:nvPicPr>
        <p:blipFill>
          <a:blip r:embed="rId2"/>
          <a:stretch>
            <a:fillRect/>
          </a:stretch>
        </p:blipFill>
        <p:spPr>
          <a:xfrm>
            <a:off x="4516762" y="1003452"/>
            <a:ext cx="7738776" cy="5594296"/>
          </a:xfrm>
          <a:prstGeom prst="rect">
            <a:avLst/>
          </a:prstGeom>
        </p:spPr>
      </p:pic>
    </p:spTree>
    <p:extLst>
      <p:ext uri="{BB962C8B-B14F-4D97-AF65-F5344CB8AC3E}">
        <p14:creationId xmlns:p14="http://schemas.microsoft.com/office/powerpoint/2010/main" val="885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left)">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wipe(left)">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wipe(left)">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wipe(left)">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wipe(left)">
                                      <p:cBhvr>
                                        <p:cTn id="27" dur="5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wipe(left)">
                                      <p:cBhvr>
                                        <p:cTn id="32" dur="500"/>
                                        <p:tgtEl>
                                          <p:spTgt spid="89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9091">
                                            <p:txEl>
                                              <p:pRg st="6" end="6"/>
                                            </p:txEl>
                                          </p:spTgt>
                                        </p:tgtEl>
                                        <p:attrNameLst>
                                          <p:attrName>style.visibility</p:attrName>
                                        </p:attrNameLst>
                                      </p:cBhvr>
                                      <p:to>
                                        <p:strVal val="visible"/>
                                      </p:to>
                                    </p:set>
                                    <p:animEffect transition="in" filter="wipe(left)">
                                      <p:cBhvr>
                                        <p:cTn id="37" dur="5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xfrm>
            <a:off x="5076824" y="0"/>
            <a:ext cx="7115175" cy="841936"/>
          </a:xfrm>
        </p:spPr>
        <p:txBody>
          <a:bodyPr/>
          <a:lstStyle/>
          <a:p>
            <a:r>
              <a:rPr lang="en-US" altLang="en-US" sz="3600" b="1" dirty="0"/>
              <a:t>Responses to Adrenergic Stimulation </a:t>
            </a:r>
            <a:r>
              <a:rPr lang="en-US" altLang="en-US" sz="1200" b="1" dirty="0"/>
              <a:t>(continued)</a:t>
            </a:r>
          </a:p>
        </p:txBody>
      </p:sp>
      <p:sp>
        <p:nvSpPr>
          <p:cNvPr id="67587" name="Rectangle 1027"/>
          <p:cNvSpPr>
            <a:spLocks noGrp="1" noChangeArrowheads="1"/>
          </p:cNvSpPr>
          <p:nvPr>
            <p:ph type="body" idx="1"/>
          </p:nvPr>
        </p:nvSpPr>
        <p:spPr>
          <a:xfrm>
            <a:off x="-1" y="0"/>
            <a:ext cx="4628271" cy="6858000"/>
          </a:xfrm>
        </p:spPr>
        <p:txBody>
          <a:bodyPr>
            <a:noAutofit/>
          </a:bodyPr>
          <a:lstStyle/>
          <a:p>
            <a:pPr>
              <a:lnSpc>
                <a:spcPct val="90000"/>
              </a:lnSpc>
            </a:pPr>
            <a:r>
              <a:rPr lang="en-US" altLang="en-US" sz="2400" dirty="0"/>
              <a:t>Alpha</a:t>
            </a:r>
            <a:r>
              <a:rPr lang="en-US" altLang="en-US" sz="2400" baseline="-25000" dirty="0"/>
              <a:t>1</a:t>
            </a:r>
            <a:r>
              <a:rPr lang="en-US" altLang="en-US" sz="2400" dirty="0"/>
              <a:t> adrenergic receptors:</a:t>
            </a:r>
          </a:p>
          <a:p>
            <a:pPr lvl="1">
              <a:lnSpc>
                <a:spcPct val="90000"/>
              </a:lnSpc>
            </a:pPr>
            <a:r>
              <a:rPr lang="en-US" altLang="en-US" dirty="0"/>
              <a:t>Produce their effects by the production of Ca</a:t>
            </a:r>
            <a:r>
              <a:rPr lang="en-US" altLang="en-US" baseline="30000" dirty="0"/>
              <a:t>2+</a:t>
            </a:r>
            <a:r>
              <a:rPr lang="en-US" altLang="en-US" dirty="0"/>
              <a:t>.</a:t>
            </a:r>
          </a:p>
          <a:p>
            <a:pPr lvl="1">
              <a:lnSpc>
                <a:spcPct val="90000"/>
              </a:lnSpc>
            </a:pPr>
            <a:r>
              <a:rPr lang="en-US" altLang="en-US" dirty="0" err="1"/>
              <a:t>Epi</a:t>
            </a:r>
            <a:r>
              <a:rPr lang="en-US" altLang="en-US" dirty="0"/>
              <a:t> binds to receptor.</a:t>
            </a:r>
          </a:p>
          <a:p>
            <a:pPr lvl="1">
              <a:lnSpc>
                <a:spcPct val="90000"/>
              </a:lnSpc>
            </a:pPr>
            <a:r>
              <a:rPr lang="en-US" altLang="en-US" dirty="0"/>
              <a:t>Ca</a:t>
            </a:r>
            <a:r>
              <a:rPr lang="en-US" altLang="en-US" baseline="30000" dirty="0"/>
              <a:t>2+</a:t>
            </a:r>
            <a:r>
              <a:rPr lang="en-US" altLang="en-US" dirty="0"/>
              <a:t> binds to </a:t>
            </a:r>
            <a:r>
              <a:rPr lang="en-US" altLang="en-US" dirty="0" err="1"/>
              <a:t>calmodulin</a:t>
            </a:r>
            <a:r>
              <a:rPr lang="en-US" altLang="en-US" dirty="0"/>
              <a:t>.</a:t>
            </a:r>
          </a:p>
          <a:p>
            <a:pPr lvl="1">
              <a:lnSpc>
                <a:spcPct val="90000"/>
              </a:lnSpc>
            </a:pPr>
            <a:r>
              <a:rPr lang="en-US" altLang="en-US" dirty="0" err="1"/>
              <a:t>Calmodulin</a:t>
            </a:r>
            <a:r>
              <a:rPr lang="en-US" altLang="en-US" dirty="0"/>
              <a:t> activates protein kinase, modifying enzyme action.</a:t>
            </a:r>
          </a:p>
          <a:p>
            <a:pPr>
              <a:lnSpc>
                <a:spcPct val="90000"/>
              </a:lnSpc>
            </a:pPr>
            <a:r>
              <a:rPr lang="en-US" altLang="en-US" sz="2400" dirty="0"/>
              <a:t>Alpha</a:t>
            </a:r>
            <a:r>
              <a:rPr lang="en-US" altLang="en-US" sz="2400" baseline="-25000" dirty="0"/>
              <a:t>2</a:t>
            </a:r>
            <a:r>
              <a:rPr lang="en-US" altLang="en-US" sz="2400" dirty="0"/>
              <a:t> adrenergic receptors:</a:t>
            </a:r>
          </a:p>
          <a:p>
            <a:pPr lvl="1">
              <a:lnSpc>
                <a:spcPct val="90000"/>
              </a:lnSpc>
            </a:pPr>
            <a:r>
              <a:rPr lang="en-US" altLang="en-US" dirty="0"/>
              <a:t>Located on presynaptic terminal.</a:t>
            </a:r>
          </a:p>
          <a:p>
            <a:pPr lvl="2">
              <a:lnSpc>
                <a:spcPct val="90000"/>
              </a:lnSpc>
            </a:pPr>
            <a:r>
              <a:rPr lang="en-US" altLang="en-US" sz="2400" dirty="0"/>
              <a:t>Decreases release of NE.</a:t>
            </a:r>
          </a:p>
          <a:p>
            <a:pPr lvl="3">
              <a:lnSpc>
                <a:spcPct val="90000"/>
              </a:lnSpc>
            </a:pPr>
            <a:r>
              <a:rPr lang="en-US" altLang="en-US" sz="2400" dirty="0"/>
              <a:t>Negative feedback control.</a:t>
            </a:r>
          </a:p>
          <a:p>
            <a:pPr lvl="1">
              <a:lnSpc>
                <a:spcPct val="90000"/>
              </a:lnSpc>
            </a:pPr>
            <a:r>
              <a:rPr lang="en-US" altLang="en-US" dirty="0"/>
              <a:t>Located on postsynaptic membrane.</a:t>
            </a:r>
          </a:p>
          <a:p>
            <a:pPr lvl="2">
              <a:lnSpc>
                <a:spcPct val="90000"/>
              </a:lnSpc>
            </a:pPr>
            <a:r>
              <a:rPr lang="en-US" altLang="en-US" sz="2400" dirty="0"/>
              <a:t>When activated, produces vasoconstriction.</a:t>
            </a:r>
          </a:p>
        </p:txBody>
      </p:sp>
      <p:pic>
        <p:nvPicPr>
          <p:cNvPr id="2" name="Рисунок 1"/>
          <p:cNvPicPr>
            <a:picLocks noChangeAspect="1"/>
          </p:cNvPicPr>
          <p:nvPr/>
        </p:nvPicPr>
        <p:blipFill>
          <a:blip r:embed="rId2"/>
          <a:stretch>
            <a:fillRect/>
          </a:stretch>
        </p:blipFill>
        <p:spPr>
          <a:xfrm>
            <a:off x="4487595" y="841936"/>
            <a:ext cx="7704406" cy="5909805"/>
          </a:xfrm>
          <a:prstGeom prst="rect">
            <a:avLst/>
          </a:prstGeom>
        </p:spPr>
      </p:pic>
    </p:spTree>
    <p:extLst>
      <p:ext uri="{BB962C8B-B14F-4D97-AF65-F5344CB8AC3E}">
        <p14:creationId xmlns:p14="http://schemas.microsoft.com/office/powerpoint/2010/main" val="6771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left)">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wipe(left)">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wipe(left)">
                                      <p:cBhvr>
                                        <p:cTn id="22" dur="500"/>
                                        <p:tgtEl>
                                          <p:spTgt spid="6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wipe(left)">
                                      <p:cBhvr>
                                        <p:cTn id="27" dur="500"/>
                                        <p:tgtEl>
                                          <p:spTgt spid="675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587">
                                            <p:txEl>
                                              <p:pRg st="5" end="5"/>
                                            </p:txEl>
                                          </p:spTgt>
                                        </p:tgtEl>
                                        <p:attrNameLst>
                                          <p:attrName>style.visibility</p:attrName>
                                        </p:attrNameLst>
                                      </p:cBhvr>
                                      <p:to>
                                        <p:strVal val="visible"/>
                                      </p:to>
                                    </p:set>
                                    <p:animEffect transition="in" filter="wipe(left)">
                                      <p:cBhvr>
                                        <p:cTn id="32" dur="500"/>
                                        <p:tgtEl>
                                          <p:spTgt spid="675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587">
                                            <p:txEl>
                                              <p:pRg st="6" end="6"/>
                                            </p:txEl>
                                          </p:spTgt>
                                        </p:tgtEl>
                                        <p:attrNameLst>
                                          <p:attrName>style.visibility</p:attrName>
                                        </p:attrNameLst>
                                      </p:cBhvr>
                                      <p:to>
                                        <p:strVal val="visible"/>
                                      </p:to>
                                    </p:set>
                                    <p:animEffect transition="in" filter="wipe(left)">
                                      <p:cBhvr>
                                        <p:cTn id="37" dur="500"/>
                                        <p:tgtEl>
                                          <p:spTgt spid="675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7587">
                                            <p:txEl>
                                              <p:pRg st="7" end="7"/>
                                            </p:txEl>
                                          </p:spTgt>
                                        </p:tgtEl>
                                        <p:attrNameLst>
                                          <p:attrName>style.visibility</p:attrName>
                                        </p:attrNameLst>
                                      </p:cBhvr>
                                      <p:to>
                                        <p:strVal val="visible"/>
                                      </p:to>
                                    </p:set>
                                    <p:animEffect transition="in" filter="wipe(left)">
                                      <p:cBhvr>
                                        <p:cTn id="42" dur="500"/>
                                        <p:tgtEl>
                                          <p:spTgt spid="675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7587">
                                            <p:txEl>
                                              <p:pRg st="8" end="8"/>
                                            </p:txEl>
                                          </p:spTgt>
                                        </p:tgtEl>
                                        <p:attrNameLst>
                                          <p:attrName>style.visibility</p:attrName>
                                        </p:attrNameLst>
                                      </p:cBhvr>
                                      <p:to>
                                        <p:strVal val="visible"/>
                                      </p:to>
                                    </p:set>
                                    <p:animEffect transition="in" filter="wipe(left)">
                                      <p:cBhvr>
                                        <p:cTn id="47" dur="500"/>
                                        <p:tgtEl>
                                          <p:spTgt spid="675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7587">
                                            <p:txEl>
                                              <p:pRg st="9" end="9"/>
                                            </p:txEl>
                                          </p:spTgt>
                                        </p:tgtEl>
                                        <p:attrNameLst>
                                          <p:attrName>style.visibility</p:attrName>
                                        </p:attrNameLst>
                                      </p:cBhvr>
                                      <p:to>
                                        <p:strVal val="visible"/>
                                      </p:to>
                                    </p:set>
                                    <p:animEffect transition="in" filter="wipe(left)">
                                      <p:cBhvr>
                                        <p:cTn id="52" dur="500"/>
                                        <p:tgtEl>
                                          <p:spTgt spid="675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7587">
                                            <p:txEl>
                                              <p:pRg st="10" end="10"/>
                                            </p:txEl>
                                          </p:spTgt>
                                        </p:tgtEl>
                                        <p:attrNameLst>
                                          <p:attrName>style.visibility</p:attrName>
                                        </p:attrNameLst>
                                      </p:cBhvr>
                                      <p:to>
                                        <p:strVal val="visible"/>
                                      </p:to>
                                    </p:set>
                                    <p:animEffect transition="in" filter="wipe(left)">
                                      <p:cBhvr>
                                        <p:cTn id="57" dur="500"/>
                                        <p:tgtEl>
                                          <p:spTgt spid="675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74964" y="0"/>
            <a:ext cx="7793037" cy="1143000"/>
          </a:xfrm>
        </p:spPr>
        <p:txBody>
          <a:bodyPr/>
          <a:lstStyle/>
          <a:p>
            <a:r>
              <a:rPr lang="en-US" altLang="en-US" sz="3600" b="1"/>
              <a:t>Responses to Adrenergic Stimulation </a:t>
            </a:r>
            <a:r>
              <a:rPr lang="en-US" altLang="en-US" sz="1200" b="1"/>
              <a:t>(continued)</a:t>
            </a:r>
            <a:endParaRPr lang="en-US" altLang="en-US" sz="3600" b="1"/>
          </a:p>
        </p:txBody>
      </p:sp>
      <p:sp>
        <p:nvSpPr>
          <p:cNvPr id="65539" name="Rectangle 3"/>
          <p:cNvSpPr>
            <a:spLocks noGrp="1" noChangeArrowheads="1"/>
          </p:cNvSpPr>
          <p:nvPr>
            <p:ph type="body" idx="1"/>
          </p:nvPr>
        </p:nvSpPr>
        <p:spPr>
          <a:xfrm>
            <a:off x="1434905" y="1535723"/>
            <a:ext cx="9876692" cy="4800600"/>
          </a:xfrm>
        </p:spPr>
        <p:txBody>
          <a:bodyPr>
            <a:noAutofit/>
          </a:bodyPr>
          <a:lstStyle/>
          <a:p>
            <a:pPr>
              <a:lnSpc>
                <a:spcPct val="90000"/>
              </a:lnSpc>
            </a:pPr>
            <a:r>
              <a:rPr lang="en-US" altLang="en-US" sz="3600" dirty="0"/>
              <a:t>Has both excitatory and inhibitory effects.</a:t>
            </a:r>
          </a:p>
          <a:p>
            <a:pPr>
              <a:lnSpc>
                <a:spcPct val="90000"/>
              </a:lnSpc>
            </a:pPr>
            <a:r>
              <a:rPr lang="en-US" altLang="en-US" sz="3600" dirty="0"/>
              <a:t>Responses due to different membrane receptor proteins.</a:t>
            </a:r>
          </a:p>
          <a:p>
            <a:pPr lvl="1">
              <a:lnSpc>
                <a:spcPct val="90000"/>
              </a:lnSpc>
            </a:pPr>
            <a:r>
              <a:rPr lang="en-US" altLang="en-US" sz="3600" dirty="0">
                <a:latin typeface="Symbol" panose="05050102010706020507" pitchFamily="18" charset="2"/>
              </a:rPr>
              <a:t>a</a:t>
            </a:r>
            <a:r>
              <a:rPr lang="en-US" altLang="en-US" sz="3600" baseline="-25000" dirty="0">
                <a:latin typeface="Symbol" panose="05050102010706020507" pitchFamily="18" charset="2"/>
              </a:rPr>
              <a:t>1</a:t>
            </a:r>
            <a:r>
              <a:rPr lang="en-US" altLang="en-US" sz="3600" dirty="0">
                <a:latin typeface="Symbol" panose="05050102010706020507" pitchFamily="18" charset="2"/>
              </a:rPr>
              <a:t> : </a:t>
            </a:r>
            <a:r>
              <a:rPr lang="en-US" altLang="en-US" sz="3600" dirty="0"/>
              <a:t>constricts visceral smooth muscles.</a:t>
            </a:r>
            <a:endParaRPr lang="en-US" altLang="en-US" sz="3600" dirty="0">
              <a:latin typeface="Symbol" panose="05050102010706020507" pitchFamily="18" charset="2"/>
            </a:endParaRPr>
          </a:p>
          <a:p>
            <a:pPr lvl="1">
              <a:lnSpc>
                <a:spcPct val="90000"/>
              </a:lnSpc>
            </a:pPr>
            <a:r>
              <a:rPr lang="en-US" altLang="en-US" sz="3600" dirty="0">
                <a:latin typeface="Symbol" panose="05050102010706020507" pitchFamily="18" charset="2"/>
              </a:rPr>
              <a:t>a</a:t>
            </a:r>
            <a:r>
              <a:rPr lang="en-US" altLang="en-US" sz="3600" baseline="-25000" dirty="0">
                <a:latin typeface="Symbol" panose="05050102010706020507" pitchFamily="18" charset="2"/>
              </a:rPr>
              <a:t>2 </a:t>
            </a:r>
            <a:r>
              <a:rPr lang="en-US" altLang="en-US" sz="3600" dirty="0">
                <a:latin typeface="Symbol" panose="05050102010706020507" pitchFamily="18" charset="2"/>
              </a:rPr>
              <a:t> : </a:t>
            </a:r>
            <a:r>
              <a:rPr lang="en-US" altLang="en-US" sz="3600" dirty="0"/>
              <a:t>contraction of smooth muscle.  </a:t>
            </a:r>
          </a:p>
          <a:p>
            <a:pPr lvl="1">
              <a:lnSpc>
                <a:spcPct val="90000"/>
              </a:lnSpc>
            </a:pPr>
            <a:r>
              <a:rPr lang="en-US" altLang="en-US" sz="3600" dirty="0">
                <a:latin typeface="Symbol" panose="05050102010706020507" pitchFamily="18" charset="2"/>
              </a:rPr>
              <a:t>b</a:t>
            </a:r>
            <a:r>
              <a:rPr lang="en-US" altLang="en-US" sz="3600" baseline="-25000" dirty="0">
                <a:latin typeface="Symbol" panose="05050102010706020507" pitchFamily="18" charset="2"/>
              </a:rPr>
              <a:t>1  </a:t>
            </a:r>
            <a:r>
              <a:rPr lang="en-US" altLang="en-US" sz="3600" dirty="0">
                <a:latin typeface="Symbol" panose="05050102010706020507" pitchFamily="18" charset="2"/>
              </a:rPr>
              <a:t>: </a:t>
            </a:r>
            <a:r>
              <a:rPr lang="en-US" altLang="en-US" sz="3600" dirty="0"/>
              <a:t>increases HR and force of contraction.</a:t>
            </a:r>
            <a:endParaRPr lang="en-US" altLang="en-US" sz="3600" baseline="-25000" dirty="0">
              <a:latin typeface="Symbol" panose="05050102010706020507" pitchFamily="18" charset="2"/>
            </a:endParaRPr>
          </a:p>
          <a:p>
            <a:pPr lvl="1">
              <a:lnSpc>
                <a:spcPct val="90000"/>
              </a:lnSpc>
            </a:pPr>
            <a:r>
              <a:rPr lang="en-US" altLang="en-US" sz="3600" dirty="0">
                <a:latin typeface="Symbol" panose="05050102010706020507" pitchFamily="18" charset="2"/>
              </a:rPr>
              <a:t>b</a:t>
            </a:r>
            <a:r>
              <a:rPr lang="en-US" altLang="en-US" sz="3600" baseline="-25000" dirty="0">
                <a:latin typeface="Symbol" panose="05050102010706020507" pitchFamily="18" charset="2"/>
              </a:rPr>
              <a:t>2  </a:t>
            </a:r>
            <a:r>
              <a:rPr lang="en-US" altLang="en-US" sz="3600" dirty="0">
                <a:latin typeface="Symbol" panose="05050102010706020507" pitchFamily="18" charset="2"/>
              </a:rPr>
              <a:t>: </a:t>
            </a:r>
            <a:r>
              <a:rPr lang="en-US" altLang="en-US" sz="3600" dirty="0"/>
              <a:t>relaxes bronchial smooth muscles.</a:t>
            </a:r>
          </a:p>
          <a:p>
            <a:pPr lvl="1">
              <a:lnSpc>
                <a:spcPct val="90000"/>
              </a:lnSpc>
            </a:pPr>
            <a:r>
              <a:rPr lang="en-US" altLang="en-US" sz="3600" dirty="0">
                <a:latin typeface="Symbol" panose="05050102010706020507" pitchFamily="18" charset="2"/>
              </a:rPr>
              <a:t>b</a:t>
            </a:r>
            <a:r>
              <a:rPr lang="en-US" altLang="en-US" sz="3600" dirty="0"/>
              <a:t>3: adipose tissue, function unknown.</a:t>
            </a:r>
          </a:p>
        </p:txBody>
      </p:sp>
    </p:spTree>
    <p:extLst>
      <p:ext uri="{BB962C8B-B14F-4D97-AF65-F5344CB8AC3E}">
        <p14:creationId xmlns:p14="http://schemas.microsoft.com/office/powerpoint/2010/main" val="15391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500"/>
                                        <p:tgtEl>
                                          <p:spTgt spid="65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wipe(left)">
                                      <p:cBhvr>
                                        <p:cTn id="37"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36527" y="423081"/>
            <a:ext cx="8001000" cy="1143000"/>
          </a:xfrm>
        </p:spPr>
        <p:txBody>
          <a:bodyPr/>
          <a:lstStyle/>
          <a:p>
            <a:r>
              <a:rPr lang="en-US" altLang="en-US" sz="3600" b="1" dirty="0"/>
              <a:t>Responses to Cholinergic Stimulation</a:t>
            </a:r>
          </a:p>
        </p:txBody>
      </p:sp>
      <p:sp>
        <p:nvSpPr>
          <p:cNvPr id="66563" name="Rectangle 3"/>
          <p:cNvSpPr>
            <a:spLocks noGrp="1" noChangeArrowheads="1"/>
          </p:cNvSpPr>
          <p:nvPr>
            <p:ph type="body" idx="1"/>
          </p:nvPr>
        </p:nvSpPr>
        <p:spPr>
          <a:xfrm>
            <a:off x="477672" y="2100618"/>
            <a:ext cx="11518710" cy="3126475"/>
          </a:xfrm>
        </p:spPr>
        <p:txBody>
          <a:bodyPr>
            <a:normAutofit/>
          </a:bodyPr>
          <a:lstStyle/>
          <a:p>
            <a:pPr>
              <a:lnSpc>
                <a:spcPct val="90000"/>
              </a:lnSpc>
            </a:pPr>
            <a:r>
              <a:rPr lang="en-US" altLang="en-US" sz="3200" dirty="0"/>
              <a:t>All somatic motor neurons, all preganglionic and most postganglionic parasympathetic neurons are cholinergic.</a:t>
            </a:r>
          </a:p>
          <a:p>
            <a:pPr lvl="1">
              <a:lnSpc>
                <a:spcPct val="90000"/>
              </a:lnSpc>
            </a:pPr>
            <a:r>
              <a:rPr lang="en-US" altLang="en-US" sz="3200" dirty="0"/>
              <a:t>Release </a:t>
            </a:r>
            <a:r>
              <a:rPr lang="en-US" altLang="en-US" sz="3200" dirty="0" err="1"/>
              <a:t>ACh</a:t>
            </a:r>
            <a:r>
              <a:rPr lang="en-US" altLang="en-US" sz="3200" dirty="0"/>
              <a:t> as NT.</a:t>
            </a:r>
          </a:p>
          <a:p>
            <a:pPr lvl="1">
              <a:lnSpc>
                <a:spcPct val="90000"/>
              </a:lnSpc>
            </a:pPr>
            <a:r>
              <a:rPr lang="en-US" altLang="en-US" sz="3200" dirty="0"/>
              <a:t>Somatic motor neurons and all preganglionic autonomic neurons are excitatory.</a:t>
            </a:r>
          </a:p>
          <a:p>
            <a:pPr lvl="1">
              <a:lnSpc>
                <a:spcPct val="90000"/>
              </a:lnSpc>
            </a:pPr>
            <a:r>
              <a:rPr lang="en-US" altLang="en-US" sz="3200" dirty="0"/>
              <a:t>Postganglionic axons, may be excitatory or inhibitory</a:t>
            </a:r>
            <a:r>
              <a:rPr lang="en-US" altLang="en-US" sz="3200" dirty="0" smtClean="0"/>
              <a:t>.</a:t>
            </a:r>
            <a:endParaRPr lang="en-US" altLang="en-US" sz="3200" dirty="0"/>
          </a:p>
        </p:txBody>
      </p:sp>
    </p:spTree>
    <p:extLst>
      <p:ext uri="{BB962C8B-B14F-4D97-AF65-F5344CB8AC3E}">
        <p14:creationId xmlns:p14="http://schemas.microsoft.com/office/powerpoint/2010/main" val="16835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09933" y="191068"/>
            <a:ext cx="4831307" cy="1143000"/>
          </a:xfrm>
        </p:spPr>
        <p:txBody>
          <a:bodyPr/>
          <a:lstStyle/>
          <a:p>
            <a:r>
              <a:rPr lang="en-US" altLang="en-US" sz="3600" b="1" dirty="0"/>
              <a:t>Responses to Cholinergic Stimulation</a:t>
            </a:r>
          </a:p>
        </p:txBody>
      </p:sp>
      <p:sp>
        <p:nvSpPr>
          <p:cNvPr id="66563" name="Rectangle 3"/>
          <p:cNvSpPr>
            <a:spLocks noGrp="1" noChangeArrowheads="1"/>
          </p:cNvSpPr>
          <p:nvPr>
            <p:ph type="body" idx="1"/>
          </p:nvPr>
        </p:nvSpPr>
        <p:spPr>
          <a:xfrm>
            <a:off x="1255594" y="1495994"/>
            <a:ext cx="4339987" cy="5362006"/>
          </a:xfrm>
        </p:spPr>
        <p:txBody>
          <a:bodyPr>
            <a:normAutofit/>
          </a:bodyPr>
          <a:lstStyle/>
          <a:p>
            <a:pPr>
              <a:lnSpc>
                <a:spcPct val="90000"/>
              </a:lnSpc>
            </a:pPr>
            <a:r>
              <a:rPr lang="en-US" altLang="en-US" sz="3200" dirty="0" smtClean="0"/>
              <a:t>Muscarinic </a:t>
            </a:r>
            <a:r>
              <a:rPr lang="en-US" altLang="en-US" sz="3200" dirty="0"/>
              <a:t>receptors:</a:t>
            </a:r>
          </a:p>
          <a:p>
            <a:pPr lvl="1">
              <a:lnSpc>
                <a:spcPct val="90000"/>
              </a:lnSpc>
            </a:pPr>
            <a:r>
              <a:rPr lang="en-US" altLang="en-US" sz="3200" dirty="0"/>
              <a:t>Ach binds to receptor.</a:t>
            </a:r>
          </a:p>
          <a:p>
            <a:pPr lvl="1">
              <a:lnSpc>
                <a:spcPct val="90000"/>
              </a:lnSpc>
            </a:pPr>
            <a:r>
              <a:rPr lang="en-US" altLang="en-US" sz="3200" dirty="0"/>
              <a:t>Requires the mediation of G-proteins.</a:t>
            </a:r>
          </a:p>
          <a:p>
            <a:pPr lvl="1">
              <a:lnSpc>
                <a:spcPct val="90000"/>
              </a:lnSpc>
            </a:pPr>
            <a:r>
              <a:rPr lang="en-US" altLang="en-US" sz="3200" dirty="0" err="1">
                <a:latin typeface="Symbol" panose="05050102010706020507" pitchFamily="18" charset="2"/>
              </a:rPr>
              <a:t>bg</a:t>
            </a:r>
            <a:r>
              <a:rPr lang="en-US" altLang="en-US" sz="3200" dirty="0"/>
              <a:t>-complex affects opening or closing a channel, or activating enzymes.</a:t>
            </a:r>
          </a:p>
        </p:txBody>
      </p:sp>
      <p:pic>
        <p:nvPicPr>
          <p:cNvPr id="3" name="Рисунок 2"/>
          <p:cNvPicPr>
            <a:picLocks noChangeAspect="1"/>
          </p:cNvPicPr>
          <p:nvPr/>
        </p:nvPicPr>
        <p:blipFill rotWithShape="1">
          <a:blip r:embed="rId2"/>
          <a:srcRect l="41831" t="4863"/>
          <a:stretch/>
        </p:blipFill>
        <p:spPr>
          <a:xfrm>
            <a:off x="7064963" y="0"/>
            <a:ext cx="5127038" cy="6858000"/>
          </a:xfrm>
          <a:prstGeom prst="rect">
            <a:avLst/>
          </a:prstGeom>
        </p:spPr>
      </p:pic>
    </p:spTree>
    <p:extLst>
      <p:ext uri="{BB962C8B-B14F-4D97-AF65-F5344CB8AC3E}">
        <p14:creationId xmlns:p14="http://schemas.microsoft.com/office/powerpoint/2010/main" val="11493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074"/>
          <p:cNvSpPr>
            <a:spLocks noGrp="1" noChangeArrowheads="1"/>
          </p:cNvSpPr>
          <p:nvPr>
            <p:ph type="title"/>
          </p:nvPr>
        </p:nvSpPr>
        <p:spPr>
          <a:xfrm>
            <a:off x="0" y="0"/>
            <a:ext cx="7793037" cy="1143000"/>
          </a:xfrm>
        </p:spPr>
        <p:txBody>
          <a:bodyPr/>
          <a:lstStyle/>
          <a:p>
            <a:r>
              <a:rPr lang="en-US" altLang="en-US" sz="3600" b="1" dirty="0"/>
              <a:t>Responses to Cholinergic Stimulation </a:t>
            </a:r>
            <a:r>
              <a:rPr lang="en-US" altLang="en-US" sz="1200" b="1" dirty="0"/>
              <a:t>(continued)</a:t>
            </a:r>
          </a:p>
        </p:txBody>
      </p:sp>
      <p:sp>
        <p:nvSpPr>
          <p:cNvPr id="68611" name="Rectangle 3075"/>
          <p:cNvSpPr>
            <a:spLocks noGrp="1" noChangeArrowheads="1"/>
          </p:cNvSpPr>
          <p:nvPr>
            <p:ph type="body" sz="half" idx="1"/>
          </p:nvPr>
        </p:nvSpPr>
        <p:spPr>
          <a:xfrm>
            <a:off x="1488743" y="1143000"/>
            <a:ext cx="4570863" cy="5421573"/>
          </a:xfrm>
        </p:spPr>
        <p:txBody>
          <a:bodyPr>
            <a:noAutofit/>
          </a:bodyPr>
          <a:lstStyle/>
          <a:p>
            <a:r>
              <a:rPr lang="en-US" altLang="en-US" sz="3200" dirty="0"/>
              <a:t>Nicotinic receptors (ligand-gated): </a:t>
            </a:r>
          </a:p>
          <a:p>
            <a:pPr lvl="1"/>
            <a:r>
              <a:rPr lang="en-US" altLang="en-US" sz="3200" dirty="0" err="1"/>
              <a:t>ACh</a:t>
            </a:r>
            <a:r>
              <a:rPr lang="en-US" altLang="en-US" sz="3200" dirty="0"/>
              <a:t> binds to 2 nicotinic receptor binding sites.</a:t>
            </a:r>
          </a:p>
          <a:p>
            <a:pPr lvl="1"/>
            <a:r>
              <a:rPr lang="en-US" altLang="en-US" sz="3200" dirty="0"/>
              <a:t>Causes ion channel to open within the receptor protein.</a:t>
            </a:r>
          </a:p>
          <a:p>
            <a:pPr lvl="2"/>
            <a:r>
              <a:rPr lang="en-US" altLang="en-US" sz="3200" dirty="0"/>
              <a:t>Opens a Na</a:t>
            </a:r>
            <a:r>
              <a:rPr lang="en-US" altLang="en-US" sz="3200" baseline="30000" dirty="0"/>
              <a:t>+ </a:t>
            </a:r>
            <a:r>
              <a:rPr lang="en-US" altLang="en-US" sz="3200" dirty="0"/>
              <a:t>channel.</a:t>
            </a:r>
          </a:p>
          <a:p>
            <a:r>
              <a:rPr lang="en-US" altLang="en-US" sz="3200" dirty="0"/>
              <a:t>Always excitatory.</a:t>
            </a:r>
          </a:p>
        </p:txBody>
      </p:sp>
      <p:pic>
        <p:nvPicPr>
          <p:cNvPr id="2" name="Рисунок 1"/>
          <p:cNvPicPr>
            <a:picLocks noChangeAspect="1"/>
          </p:cNvPicPr>
          <p:nvPr/>
        </p:nvPicPr>
        <p:blipFill rotWithShape="1">
          <a:blip r:embed="rId2"/>
          <a:srcRect t="2329" r="57757" b="13005"/>
          <a:stretch/>
        </p:blipFill>
        <p:spPr>
          <a:xfrm>
            <a:off x="7793038" y="14491"/>
            <a:ext cx="4176050" cy="6845326"/>
          </a:xfrm>
          <a:prstGeom prst="rect">
            <a:avLst/>
          </a:prstGeom>
        </p:spPr>
      </p:pic>
    </p:spTree>
    <p:extLst>
      <p:ext uri="{BB962C8B-B14F-4D97-AF65-F5344CB8AC3E}">
        <p14:creationId xmlns:p14="http://schemas.microsoft.com/office/powerpoint/2010/main" val="105967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left)">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left)">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left)">
                                      <p:cBhvr>
                                        <p:cTn id="22" dur="5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wipe(left)">
                                      <p:cBhvr>
                                        <p:cTn id="27"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186588" y="479947"/>
            <a:ext cx="7793037" cy="1143000"/>
          </a:xfrm>
        </p:spPr>
        <p:txBody>
          <a:bodyPr/>
          <a:lstStyle/>
          <a:p>
            <a:r>
              <a:rPr lang="en-US" altLang="en-US" sz="3600" b="1" dirty="0"/>
              <a:t>Other Autonomic NTs</a:t>
            </a:r>
          </a:p>
        </p:txBody>
      </p:sp>
      <p:sp>
        <p:nvSpPr>
          <p:cNvPr id="60419" name="Rectangle 3"/>
          <p:cNvSpPr>
            <a:spLocks noGrp="1" noChangeArrowheads="1"/>
          </p:cNvSpPr>
          <p:nvPr>
            <p:ph type="body" idx="1"/>
          </p:nvPr>
        </p:nvSpPr>
        <p:spPr>
          <a:xfrm>
            <a:off x="906439" y="2248705"/>
            <a:ext cx="10515600" cy="4351338"/>
          </a:xfrm>
        </p:spPr>
        <p:txBody>
          <a:bodyPr>
            <a:normAutofit/>
          </a:bodyPr>
          <a:lstStyle/>
          <a:p>
            <a:r>
              <a:rPr lang="en-US" altLang="en-US" sz="3600" dirty="0"/>
              <a:t>Certain </a:t>
            </a:r>
            <a:r>
              <a:rPr lang="en-US" altLang="en-US" sz="3600" dirty="0" err="1"/>
              <a:t>nonadrenergic</a:t>
            </a:r>
            <a:r>
              <a:rPr lang="en-US" altLang="en-US" sz="3600" dirty="0"/>
              <a:t>, </a:t>
            </a:r>
            <a:r>
              <a:rPr lang="en-US" altLang="en-US" sz="3600" dirty="0" err="1"/>
              <a:t>noncholinergic</a:t>
            </a:r>
            <a:r>
              <a:rPr lang="en-US" altLang="en-US" sz="3600" dirty="0"/>
              <a:t> postganglionic autonomic axons produce their effects through other NTs.</a:t>
            </a:r>
          </a:p>
          <a:p>
            <a:pPr lvl="1"/>
            <a:r>
              <a:rPr lang="en-US" altLang="en-US" sz="3600" dirty="0"/>
              <a:t>ATP.</a:t>
            </a:r>
          </a:p>
          <a:p>
            <a:pPr lvl="1"/>
            <a:r>
              <a:rPr lang="en-US" altLang="en-US" sz="3600" dirty="0"/>
              <a:t>VIP.</a:t>
            </a:r>
          </a:p>
          <a:p>
            <a:pPr lvl="1"/>
            <a:r>
              <a:rPr lang="en-US" altLang="en-US" sz="3600" dirty="0"/>
              <a:t>NO.</a:t>
            </a:r>
          </a:p>
        </p:txBody>
      </p:sp>
    </p:spTree>
    <p:extLst>
      <p:ext uri="{BB962C8B-B14F-4D97-AF65-F5344CB8AC3E}">
        <p14:creationId xmlns:p14="http://schemas.microsoft.com/office/powerpoint/2010/main" val="125428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left)">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wipe(left)">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wipe(left)">
                                      <p:cBhvr>
                                        <p:cTn id="22"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229806" y="0"/>
            <a:ext cx="7793037" cy="1143000"/>
          </a:xfrm>
        </p:spPr>
        <p:txBody>
          <a:bodyPr/>
          <a:lstStyle/>
          <a:p>
            <a:r>
              <a:rPr lang="en-US" altLang="en-US" sz="3600" b="1" dirty="0"/>
              <a:t>Organs With Dual Innervation</a:t>
            </a:r>
          </a:p>
        </p:txBody>
      </p:sp>
      <p:sp>
        <p:nvSpPr>
          <p:cNvPr id="91139" name="Rectangle 3"/>
          <p:cNvSpPr>
            <a:spLocks noGrp="1" noChangeArrowheads="1"/>
          </p:cNvSpPr>
          <p:nvPr>
            <p:ph type="body" idx="1"/>
          </p:nvPr>
        </p:nvSpPr>
        <p:spPr>
          <a:xfrm>
            <a:off x="464234" y="1266092"/>
            <a:ext cx="11727766" cy="5363308"/>
          </a:xfrm>
        </p:spPr>
        <p:txBody>
          <a:bodyPr>
            <a:noAutofit/>
          </a:bodyPr>
          <a:lstStyle/>
          <a:p>
            <a:r>
              <a:rPr lang="en-US" altLang="en-US" sz="2400" dirty="0"/>
              <a:t>Most visceral organs receive dual innervation (innervation by both sympathetic and parasympathetic fibers).</a:t>
            </a:r>
          </a:p>
          <a:p>
            <a:r>
              <a:rPr lang="en-US" altLang="en-US" sz="2400" dirty="0"/>
              <a:t>Antagonistic effects:</a:t>
            </a:r>
          </a:p>
          <a:p>
            <a:pPr lvl="1"/>
            <a:r>
              <a:rPr lang="en-US" altLang="en-US" dirty="0"/>
              <a:t>Sympathetic and parasympathetic fibers innervate the same cells.</a:t>
            </a:r>
          </a:p>
          <a:p>
            <a:pPr lvl="2"/>
            <a:r>
              <a:rPr lang="en-US" altLang="en-US" sz="2400" dirty="0"/>
              <a:t>Actions counteract each other.</a:t>
            </a:r>
          </a:p>
          <a:p>
            <a:pPr lvl="3"/>
            <a:r>
              <a:rPr lang="en-US" altLang="en-US" sz="2400" dirty="0"/>
              <a:t>Heart rate.</a:t>
            </a:r>
          </a:p>
          <a:p>
            <a:r>
              <a:rPr lang="en-US" altLang="en-US" sz="2400" dirty="0"/>
              <a:t>Complementary:</a:t>
            </a:r>
          </a:p>
          <a:p>
            <a:pPr lvl="1"/>
            <a:r>
              <a:rPr lang="en-US" altLang="en-US" dirty="0"/>
              <a:t>Sympathetic and parasympathetic stimulation produces similar effects.</a:t>
            </a:r>
          </a:p>
          <a:p>
            <a:pPr lvl="2"/>
            <a:r>
              <a:rPr lang="en-US" altLang="en-US" sz="2400" dirty="0"/>
              <a:t>Salivary gland secretion.</a:t>
            </a:r>
          </a:p>
          <a:p>
            <a:r>
              <a:rPr lang="en-US" altLang="en-US" sz="2400" dirty="0"/>
              <a:t>Cooperative:</a:t>
            </a:r>
          </a:p>
          <a:p>
            <a:pPr lvl="1"/>
            <a:r>
              <a:rPr lang="en-US" altLang="en-US" dirty="0"/>
              <a:t>Sympathetic and parasympathetic stimulation produce different effects that work together to produce desired effect.</a:t>
            </a:r>
          </a:p>
          <a:p>
            <a:pPr lvl="2"/>
            <a:r>
              <a:rPr lang="en-US" altLang="en-US" sz="2400" dirty="0"/>
              <a:t>Micturition.</a:t>
            </a:r>
          </a:p>
        </p:txBody>
      </p:sp>
    </p:spTree>
    <p:extLst>
      <p:ext uri="{BB962C8B-B14F-4D97-AF65-F5344CB8AC3E}">
        <p14:creationId xmlns:p14="http://schemas.microsoft.com/office/powerpoint/2010/main" val="318376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1139">
                                            <p:txEl>
                                              <p:pRg st="5" end="5"/>
                                            </p:txEl>
                                          </p:spTgt>
                                        </p:tgtEl>
                                        <p:attrNameLst>
                                          <p:attrName>style.visibility</p:attrName>
                                        </p:attrNameLst>
                                      </p:cBhvr>
                                      <p:to>
                                        <p:strVal val="visible"/>
                                      </p:to>
                                    </p:set>
                                    <p:animEffect transition="in" filter="wipe(left)">
                                      <p:cBhvr>
                                        <p:cTn id="32" dur="500"/>
                                        <p:tgtEl>
                                          <p:spTgt spid="91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Effect transition="in" filter="wipe(left)">
                                      <p:cBhvr>
                                        <p:cTn id="37" dur="500"/>
                                        <p:tgtEl>
                                          <p:spTgt spid="91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1139">
                                            <p:txEl>
                                              <p:pRg st="7" end="7"/>
                                            </p:txEl>
                                          </p:spTgt>
                                        </p:tgtEl>
                                        <p:attrNameLst>
                                          <p:attrName>style.visibility</p:attrName>
                                        </p:attrNameLst>
                                      </p:cBhvr>
                                      <p:to>
                                        <p:strVal val="visible"/>
                                      </p:to>
                                    </p:set>
                                    <p:animEffect transition="in" filter="wipe(left)">
                                      <p:cBhvr>
                                        <p:cTn id="42" dur="500"/>
                                        <p:tgtEl>
                                          <p:spTgt spid="911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1139">
                                            <p:txEl>
                                              <p:pRg st="8" end="8"/>
                                            </p:txEl>
                                          </p:spTgt>
                                        </p:tgtEl>
                                        <p:attrNameLst>
                                          <p:attrName>style.visibility</p:attrName>
                                        </p:attrNameLst>
                                      </p:cBhvr>
                                      <p:to>
                                        <p:strVal val="visible"/>
                                      </p:to>
                                    </p:set>
                                    <p:animEffect transition="in" filter="wipe(left)">
                                      <p:cBhvr>
                                        <p:cTn id="47" dur="500"/>
                                        <p:tgtEl>
                                          <p:spTgt spid="911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1139">
                                            <p:txEl>
                                              <p:pRg st="9" end="9"/>
                                            </p:txEl>
                                          </p:spTgt>
                                        </p:tgtEl>
                                        <p:attrNameLst>
                                          <p:attrName>style.visibility</p:attrName>
                                        </p:attrNameLst>
                                      </p:cBhvr>
                                      <p:to>
                                        <p:strVal val="visible"/>
                                      </p:to>
                                    </p:set>
                                    <p:animEffect transition="in" filter="wipe(left)">
                                      <p:cBhvr>
                                        <p:cTn id="52" dur="500"/>
                                        <p:tgtEl>
                                          <p:spTgt spid="9113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1139">
                                            <p:txEl>
                                              <p:pRg st="10" end="10"/>
                                            </p:txEl>
                                          </p:spTgt>
                                        </p:tgtEl>
                                        <p:attrNameLst>
                                          <p:attrName>style.visibility</p:attrName>
                                        </p:attrNameLst>
                                      </p:cBhvr>
                                      <p:to>
                                        <p:strVal val="visible"/>
                                      </p:to>
                                    </p:set>
                                    <p:animEffect transition="in" filter="wipe(left)">
                                      <p:cBhvr>
                                        <p:cTn id="57" dur="500"/>
                                        <p:tgtEl>
                                          <p:spTgt spid="911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874964" y="0"/>
            <a:ext cx="7793037" cy="1143000"/>
          </a:xfrm>
        </p:spPr>
        <p:style>
          <a:lnRef idx="0">
            <a:schemeClr val="dk1"/>
          </a:lnRef>
          <a:fillRef idx="3">
            <a:schemeClr val="dk1"/>
          </a:fillRef>
          <a:effectRef idx="3">
            <a:schemeClr val="dk1"/>
          </a:effectRef>
          <a:fontRef idx="minor">
            <a:schemeClr val="lt1"/>
          </a:fontRef>
        </p:style>
        <p:txBody>
          <a:bodyPr/>
          <a:lstStyle/>
          <a:p>
            <a:r>
              <a:rPr lang="en-US" altLang="en-US" sz="3600" b="1" dirty="0"/>
              <a:t>Neural Control of Involuntary Effectors</a:t>
            </a:r>
          </a:p>
        </p:txBody>
      </p:sp>
      <p:sp>
        <p:nvSpPr>
          <p:cNvPr id="55299" name="Rectangle 3"/>
          <p:cNvSpPr>
            <a:spLocks noGrp="1" noChangeArrowheads="1"/>
          </p:cNvSpPr>
          <p:nvPr>
            <p:ph type="body" idx="1"/>
          </p:nvPr>
        </p:nvSpPr>
        <p:spPr>
          <a:xfrm>
            <a:off x="1805354" y="1283677"/>
            <a:ext cx="7772400" cy="5181600"/>
          </a:xfrm>
        </p:spPr>
        <p:txBody>
          <a:bodyPr>
            <a:noAutofit/>
          </a:bodyPr>
          <a:lstStyle/>
          <a:p>
            <a:pPr>
              <a:lnSpc>
                <a:spcPct val="90000"/>
              </a:lnSpc>
            </a:pPr>
            <a:r>
              <a:rPr lang="en-US" altLang="en-US" sz="4000" b="1" dirty="0"/>
              <a:t>Autonomic nervous system (ANS):</a:t>
            </a:r>
          </a:p>
          <a:p>
            <a:pPr lvl="1">
              <a:lnSpc>
                <a:spcPct val="90000"/>
              </a:lnSpc>
            </a:pPr>
            <a:r>
              <a:rPr lang="en-US" altLang="en-US" sz="4000" dirty="0"/>
              <a:t>Innervates organs whose functions are not usually under voluntary control.</a:t>
            </a:r>
          </a:p>
          <a:p>
            <a:pPr lvl="1">
              <a:lnSpc>
                <a:spcPct val="90000"/>
              </a:lnSpc>
            </a:pPr>
            <a:r>
              <a:rPr lang="en-US" altLang="en-US" sz="4000" dirty="0"/>
              <a:t>Effectors include cardiac and smooth muscles and glands.</a:t>
            </a:r>
          </a:p>
          <a:p>
            <a:pPr lvl="2">
              <a:lnSpc>
                <a:spcPct val="90000"/>
              </a:lnSpc>
            </a:pPr>
            <a:r>
              <a:rPr lang="en-US" altLang="en-US" sz="4000" dirty="0"/>
              <a:t>Effectors are part of visceral organs and blood vessels.</a:t>
            </a:r>
          </a:p>
        </p:txBody>
      </p:sp>
    </p:spTree>
    <p:extLst>
      <p:ext uri="{BB962C8B-B14F-4D97-AF65-F5344CB8AC3E}">
        <p14:creationId xmlns:p14="http://schemas.microsoft.com/office/powerpoint/2010/main" val="125982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left)">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left)">
                                      <p:cBhvr>
                                        <p:cTn id="2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874964" y="381000"/>
            <a:ext cx="7793037" cy="914400"/>
          </a:xfrm>
        </p:spPr>
        <p:txBody>
          <a:bodyPr/>
          <a:lstStyle/>
          <a:p>
            <a:r>
              <a:rPr lang="en-US" altLang="en-US" sz="3600" b="1"/>
              <a:t>Organs Without Dual Innervation</a:t>
            </a:r>
            <a:endParaRPr lang="en-US" altLang="en-US" sz="1200" b="1"/>
          </a:p>
        </p:txBody>
      </p:sp>
      <p:sp>
        <p:nvSpPr>
          <p:cNvPr id="100355" name="Rectangle 3"/>
          <p:cNvSpPr>
            <a:spLocks noGrp="1" noChangeArrowheads="1"/>
          </p:cNvSpPr>
          <p:nvPr>
            <p:ph type="body" idx="1"/>
          </p:nvPr>
        </p:nvSpPr>
        <p:spPr>
          <a:xfrm>
            <a:off x="1308295" y="2057399"/>
            <a:ext cx="9467557" cy="4216791"/>
          </a:xfrm>
        </p:spPr>
        <p:txBody>
          <a:bodyPr>
            <a:normAutofit/>
          </a:bodyPr>
          <a:lstStyle/>
          <a:p>
            <a:pPr>
              <a:lnSpc>
                <a:spcPct val="90000"/>
              </a:lnSpc>
            </a:pPr>
            <a:r>
              <a:rPr lang="en-US" altLang="en-US" sz="3600" dirty="0"/>
              <a:t>Regulation achieved by increasing or decreasing firing rate.</a:t>
            </a:r>
          </a:p>
          <a:p>
            <a:pPr>
              <a:lnSpc>
                <a:spcPct val="90000"/>
              </a:lnSpc>
            </a:pPr>
            <a:r>
              <a:rPr lang="en-US" altLang="en-US" sz="3600" dirty="0"/>
              <a:t>Adrenal medulla, </a:t>
            </a:r>
            <a:r>
              <a:rPr lang="en-US" altLang="en-US" sz="3600" dirty="0" err="1"/>
              <a:t>arrector</a:t>
            </a:r>
            <a:r>
              <a:rPr lang="en-US" altLang="en-US" sz="3600" dirty="0"/>
              <a:t> pili muscle, sweat glands, and most blood vessels receive only sympathetic innervation.</a:t>
            </a:r>
          </a:p>
          <a:p>
            <a:pPr lvl="1">
              <a:lnSpc>
                <a:spcPct val="90000"/>
              </a:lnSpc>
            </a:pPr>
            <a:r>
              <a:rPr lang="en-US" altLang="en-US" sz="3600" dirty="0" err="1"/>
              <a:t>Nonshivering</a:t>
            </a:r>
            <a:r>
              <a:rPr lang="en-US" altLang="en-US" sz="3600" dirty="0"/>
              <a:t> thermogenesis.</a:t>
            </a:r>
          </a:p>
        </p:txBody>
      </p:sp>
    </p:spTree>
    <p:extLst>
      <p:ext uri="{BB962C8B-B14F-4D97-AF65-F5344CB8AC3E}">
        <p14:creationId xmlns:p14="http://schemas.microsoft.com/office/powerpoint/2010/main" val="58368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wipe(left)">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wipe(left)">
                                      <p:cBhvr>
                                        <p:cTn id="12" dur="500"/>
                                        <p:tgtEl>
                                          <p:spTgt spid="10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wipe(left)">
                                      <p:cBhvr>
                                        <p:cTn id="17"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417298" y="126609"/>
            <a:ext cx="7772400" cy="914400"/>
          </a:xfrm>
        </p:spPr>
        <p:style>
          <a:lnRef idx="0">
            <a:schemeClr val="dk1"/>
          </a:lnRef>
          <a:fillRef idx="3">
            <a:schemeClr val="dk1"/>
          </a:fillRef>
          <a:effectRef idx="3">
            <a:schemeClr val="dk1"/>
          </a:effectRef>
          <a:fontRef idx="minor">
            <a:schemeClr val="lt1"/>
          </a:fontRef>
        </p:style>
        <p:txBody>
          <a:bodyPr>
            <a:normAutofit fontScale="90000"/>
          </a:bodyPr>
          <a:lstStyle/>
          <a:p>
            <a:r>
              <a:rPr lang="en-US" altLang="en-US" sz="3600" b="1" dirty="0"/>
              <a:t>Control of the ANS by Higher Brain Centers</a:t>
            </a:r>
          </a:p>
        </p:txBody>
      </p:sp>
      <p:sp>
        <p:nvSpPr>
          <p:cNvPr id="92163" name="Rectangle 3"/>
          <p:cNvSpPr>
            <a:spLocks noGrp="1" noChangeArrowheads="1"/>
          </p:cNvSpPr>
          <p:nvPr>
            <p:ph type="body" idx="1"/>
          </p:nvPr>
        </p:nvSpPr>
        <p:spPr>
          <a:xfrm>
            <a:off x="1" y="1041009"/>
            <a:ext cx="12192000" cy="6045591"/>
          </a:xfrm>
        </p:spPr>
        <p:txBody>
          <a:bodyPr>
            <a:noAutofit/>
          </a:bodyPr>
          <a:lstStyle/>
          <a:p>
            <a:pPr>
              <a:lnSpc>
                <a:spcPct val="90000"/>
              </a:lnSpc>
            </a:pPr>
            <a:r>
              <a:rPr lang="en-US" altLang="en-US" sz="3200" dirty="0"/>
              <a:t>Sensory input transmitted to brain centers that integrate information.</a:t>
            </a:r>
          </a:p>
          <a:p>
            <a:pPr>
              <a:lnSpc>
                <a:spcPct val="90000"/>
              </a:lnSpc>
            </a:pPr>
            <a:r>
              <a:rPr lang="en-US" altLang="en-US" sz="3200" dirty="0"/>
              <a:t>Can modify activity of preganglionic autonomic neurons.</a:t>
            </a:r>
          </a:p>
          <a:p>
            <a:pPr>
              <a:lnSpc>
                <a:spcPct val="90000"/>
              </a:lnSpc>
            </a:pPr>
            <a:r>
              <a:rPr lang="en-US" altLang="en-US" sz="3200" dirty="0"/>
              <a:t>Medulla:</a:t>
            </a:r>
          </a:p>
          <a:p>
            <a:pPr lvl="1">
              <a:lnSpc>
                <a:spcPct val="90000"/>
              </a:lnSpc>
            </a:pPr>
            <a:r>
              <a:rPr lang="en-US" altLang="en-US" sz="3200" dirty="0"/>
              <a:t>Most directly controls activity of autonomic system.</a:t>
            </a:r>
          </a:p>
          <a:p>
            <a:pPr lvl="1">
              <a:lnSpc>
                <a:spcPct val="90000"/>
              </a:lnSpc>
            </a:pPr>
            <a:r>
              <a:rPr lang="en-US" altLang="en-US" sz="3200" dirty="0"/>
              <a:t>Location of centers for control of cardiovascular, pulmonary, urinary, reproductive and digestive systems.</a:t>
            </a:r>
          </a:p>
          <a:p>
            <a:pPr>
              <a:lnSpc>
                <a:spcPct val="90000"/>
              </a:lnSpc>
            </a:pPr>
            <a:r>
              <a:rPr lang="en-US" altLang="en-US" sz="3200" dirty="0"/>
              <a:t>Hypothalamus:</a:t>
            </a:r>
          </a:p>
          <a:p>
            <a:pPr lvl="1">
              <a:lnSpc>
                <a:spcPct val="90000"/>
              </a:lnSpc>
            </a:pPr>
            <a:r>
              <a:rPr lang="en-US" altLang="en-US" sz="3200" dirty="0"/>
              <a:t>Regulates medulla.</a:t>
            </a:r>
          </a:p>
          <a:p>
            <a:pPr>
              <a:lnSpc>
                <a:spcPct val="90000"/>
              </a:lnSpc>
            </a:pPr>
            <a:r>
              <a:rPr lang="en-US" altLang="en-US" sz="3200" dirty="0"/>
              <a:t>Cerebral cortex and limbic system:</a:t>
            </a:r>
          </a:p>
          <a:p>
            <a:pPr lvl="1">
              <a:lnSpc>
                <a:spcPct val="90000"/>
              </a:lnSpc>
            </a:pPr>
            <a:r>
              <a:rPr lang="en-US" altLang="en-US" sz="3200" dirty="0"/>
              <a:t>Responsible for visceral responses that are characteristic of emotional states.</a:t>
            </a:r>
          </a:p>
        </p:txBody>
      </p:sp>
    </p:spTree>
    <p:extLst>
      <p:ext uri="{BB962C8B-B14F-4D97-AF65-F5344CB8AC3E}">
        <p14:creationId xmlns:p14="http://schemas.microsoft.com/office/powerpoint/2010/main" val="404550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left)">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wipe(left)">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wipe(left)">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wipe(left)">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wipe(left)">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wipe(left)">
                                      <p:cBhvr>
                                        <p:cTn id="32" dur="500"/>
                                        <p:tgtEl>
                                          <p:spTgt spid="92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63">
                                            <p:txEl>
                                              <p:pRg st="6" end="6"/>
                                            </p:txEl>
                                          </p:spTgt>
                                        </p:tgtEl>
                                        <p:attrNameLst>
                                          <p:attrName>style.visibility</p:attrName>
                                        </p:attrNameLst>
                                      </p:cBhvr>
                                      <p:to>
                                        <p:strVal val="visible"/>
                                      </p:to>
                                    </p:set>
                                    <p:animEffect transition="in" filter="wipe(left)">
                                      <p:cBhvr>
                                        <p:cTn id="37" dur="500"/>
                                        <p:tgtEl>
                                          <p:spTgt spid="921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163">
                                            <p:txEl>
                                              <p:pRg st="7" end="7"/>
                                            </p:txEl>
                                          </p:spTgt>
                                        </p:tgtEl>
                                        <p:attrNameLst>
                                          <p:attrName>style.visibility</p:attrName>
                                        </p:attrNameLst>
                                      </p:cBhvr>
                                      <p:to>
                                        <p:strVal val="visible"/>
                                      </p:to>
                                    </p:set>
                                    <p:animEffect transition="in" filter="wipe(left)">
                                      <p:cBhvr>
                                        <p:cTn id="42" dur="500"/>
                                        <p:tgtEl>
                                          <p:spTgt spid="921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2163">
                                            <p:txEl>
                                              <p:pRg st="8" end="8"/>
                                            </p:txEl>
                                          </p:spTgt>
                                        </p:tgtEl>
                                        <p:attrNameLst>
                                          <p:attrName>style.visibility</p:attrName>
                                        </p:attrNameLst>
                                      </p:cBhvr>
                                      <p:to>
                                        <p:strVal val="visible"/>
                                      </p:to>
                                    </p:set>
                                    <p:animEffect transition="in" filter="wipe(left)">
                                      <p:cBhvr>
                                        <p:cTn id="47" dur="500"/>
                                        <p:tgtEl>
                                          <p:spTgt spid="921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6923881" y="-93828"/>
            <a:ext cx="3826087" cy="1143000"/>
          </a:xfrm>
        </p:spPr>
        <p:txBody>
          <a:bodyPr/>
          <a:lstStyle/>
          <a:p>
            <a:r>
              <a:rPr lang="en-US" altLang="en-US" sz="3600" b="1" dirty="0"/>
              <a:t>Autonomic Neurons</a:t>
            </a:r>
          </a:p>
        </p:txBody>
      </p:sp>
      <p:sp>
        <p:nvSpPr>
          <p:cNvPr id="74755" name="Rectangle 1027"/>
          <p:cNvSpPr>
            <a:spLocks noGrp="1" noChangeArrowheads="1"/>
          </p:cNvSpPr>
          <p:nvPr>
            <p:ph type="body" sz="half" idx="1"/>
          </p:nvPr>
        </p:nvSpPr>
        <p:spPr>
          <a:xfrm>
            <a:off x="163773" y="245660"/>
            <a:ext cx="5431809" cy="6612340"/>
          </a:xfrm>
        </p:spPr>
        <p:txBody>
          <a:bodyPr>
            <a:noAutofit/>
          </a:bodyPr>
          <a:lstStyle/>
          <a:p>
            <a:pPr>
              <a:lnSpc>
                <a:spcPct val="90000"/>
              </a:lnSpc>
            </a:pPr>
            <a:r>
              <a:rPr lang="en-US" altLang="en-US" sz="3200" dirty="0"/>
              <a:t>2 neurons in the efferent pathway.</a:t>
            </a:r>
          </a:p>
          <a:p>
            <a:pPr>
              <a:lnSpc>
                <a:spcPct val="90000"/>
              </a:lnSpc>
            </a:pPr>
            <a:r>
              <a:rPr lang="en-US" altLang="en-US" sz="3200" dirty="0"/>
              <a:t>1</a:t>
            </a:r>
            <a:r>
              <a:rPr lang="en-US" altLang="en-US" sz="3200" baseline="30000" dirty="0"/>
              <a:t>st</a:t>
            </a:r>
            <a:r>
              <a:rPr lang="en-US" altLang="en-US" sz="3200" dirty="0"/>
              <a:t> neuron has its cell body in gray matter of brain or spinal cord.</a:t>
            </a:r>
          </a:p>
          <a:p>
            <a:pPr lvl="1">
              <a:lnSpc>
                <a:spcPct val="90000"/>
              </a:lnSpc>
            </a:pPr>
            <a:r>
              <a:rPr lang="en-US" altLang="en-US" sz="3200" dirty="0"/>
              <a:t>Preganglionic neuron.</a:t>
            </a:r>
          </a:p>
          <a:p>
            <a:pPr>
              <a:lnSpc>
                <a:spcPct val="90000"/>
              </a:lnSpc>
            </a:pPr>
            <a:r>
              <a:rPr lang="en-US" altLang="en-US" sz="3200" dirty="0"/>
              <a:t>Synapses with 2</a:t>
            </a:r>
            <a:r>
              <a:rPr lang="en-US" altLang="en-US" sz="3200" baseline="30000" dirty="0"/>
              <a:t>nd</a:t>
            </a:r>
            <a:r>
              <a:rPr lang="en-US" altLang="en-US" sz="3200" dirty="0"/>
              <a:t> neuron within an autonomic ganglion.</a:t>
            </a:r>
          </a:p>
          <a:p>
            <a:pPr lvl="1">
              <a:lnSpc>
                <a:spcPct val="90000"/>
              </a:lnSpc>
            </a:pPr>
            <a:r>
              <a:rPr lang="en-US" altLang="en-US" sz="3200" dirty="0"/>
              <a:t>Postganglionic neuron.</a:t>
            </a:r>
          </a:p>
          <a:p>
            <a:pPr>
              <a:lnSpc>
                <a:spcPct val="90000"/>
              </a:lnSpc>
            </a:pPr>
            <a:r>
              <a:rPr lang="en-US" altLang="en-US" sz="3200" dirty="0"/>
              <a:t>Autonomic ganglion has axon which extends to synapse with target tissue.</a:t>
            </a:r>
          </a:p>
        </p:txBody>
      </p:sp>
      <p:pic>
        <p:nvPicPr>
          <p:cNvPr id="74758" name="Picture 1030" descr="09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809" y="697951"/>
            <a:ext cx="6760191" cy="585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wipe(left)">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wipe(left)">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wipe(left)">
                                      <p:cBhvr>
                                        <p:cTn id="17" dur="5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wipe(left)">
                                      <p:cBhvr>
                                        <p:cTn id="22" dur="500"/>
                                        <p:tgtEl>
                                          <p:spTgt spid="7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wipe(left)">
                                      <p:cBhvr>
                                        <p:cTn id="27" dur="500"/>
                                        <p:tgtEl>
                                          <p:spTgt spid="74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55">
                                            <p:txEl>
                                              <p:pRg st="5" end="5"/>
                                            </p:txEl>
                                          </p:spTgt>
                                        </p:tgtEl>
                                        <p:attrNameLst>
                                          <p:attrName>style.visibility</p:attrName>
                                        </p:attrNameLst>
                                      </p:cBhvr>
                                      <p:to>
                                        <p:strVal val="visible"/>
                                      </p:to>
                                    </p:set>
                                    <p:animEffect transition="in" filter="wipe(left)">
                                      <p:cBhvr>
                                        <p:cTn id="32" dur="5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722563" y="0"/>
            <a:ext cx="7793037" cy="1143000"/>
          </a:xfrm>
        </p:spPr>
        <p:txBody>
          <a:bodyPr/>
          <a:lstStyle/>
          <a:p>
            <a:r>
              <a:rPr lang="en-US" altLang="en-US" sz="3600" b="1" dirty="0"/>
              <a:t>Autonomic Neurons </a:t>
            </a:r>
            <a:r>
              <a:rPr lang="en-US" altLang="en-US" sz="1200" b="1" dirty="0"/>
              <a:t>(continued)</a:t>
            </a:r>
          </a:p>
        </p:txBody>
      </p:sp>
      <p:sp>
        <p:nvSpPr>
          <p:cNvPr id="76803" name="Rectangle 3"/>
          <p:cNvSpPr>
            <a:spLocks noGrp="1" noChangeArrowheads="1"/>
          </p:cNvSpPr>
          <p:nvPr>
            <p:ph type="body" idx="1"/>
          </p:nvPr>
        </p:nvSpPr>
        <p:spPr>
          <a:xfrm>
            <a:off x="750627" y="1143000"/>
            <a:ext cx="10890913" cy="5486401"/>
          </a:xfrm>
        </p:spPr>
        <p:txBody>
          <a:bodyPr>
            <a:normAutofit/>
          </a:bodyPr>
          <a:lstStyle/>
          <a:p>
            <a:pPr>
              <a:lnSpc>
                <a:spcPct val="90000"/>
              </a:lnSpc>
            </a:pPr>
            <a:r>
              <a:rPr lang="en-US" altLang="en-US" sz="4000" dirty="0"/>
              <a:t>Preganglionic autonomic fibers originate in midbrain, hindbrain, and upper thoracic to 4</a:t>
            </a:r>
            <a:r>
              <a:rPr lang="en-US" altLang="en-US" sz="4000" baseline="30000" dirty="0"/>
              <a:t>th</a:t>
            </a:r>
            <a:r>
              <a:rPr lang="en-US" altLang="en-US" sz="4000" dirty="0"/>
              <a:t> sacral levels of the spinal cord.</a:t>
            </a:r>
          </a:p>
          <a:p>
            <a:pPr>
              <a:lnSpc>
                <a:spcPct val="90000"/>
              </a:lnSpc>
            </a:pPr>
            <a:r>
              <a:rPr lang="en-US" altLang="en-US" sz="4000" dirty="0"/>
              <a:t>Autonomic ganglia are located in the head, neck, and abdomen. </a:t>
            </a:r>
          </a:p>
          <a:p>
            <a:pPr>
              <a:lnSpc>
                <a:spcPct val="90000"/>
              </a:lnSpc>
            </a:pPr>
            <a:r>
              <a:rPr lang="en-US" altLang="en-US" sz="4000" dirty="0"/>
              <a:t>Presynaptic neuron is </a:t>
            </a:r>
            <a:r>
              <a:rPr lang="en-US" altLang="en-US" sz="4000" dirty="0" err="1"/>
              <a:t>myelinated</a:t>
            </a:r>
            <a:r>
              <a:rPr lang="en-US" altLang="en-US" sz="4000" dirty="0"/>
              <a:t> and postsynaptic neuron is unmyelinated.</a:t>
            </a:r>
          </a:p>
          <a:p>
            <a:r>
              <a:rPr lang="en-US" altLang="en-US" sz="4000" dirty="0"/>
              <a:t>Autonomic nerves release NT that may be stimulatory or inhibitory.</a:t>
            </a:r>
          </a:p>
        </p:txBody>
      </p:sp>
    </p:spTree>
    <p:extLst>
      <p:ext uri="{BB962C8B-B14F-4D97-AF65-F5344CB8AC3E}">
        <p14:creationId xmlns:p14="http://schemas.microsoft.com/office/powerpoint/2010/main" val="23100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left)">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wipe(left)">
                                      <p:cBhvr>
                                        <p:cTn id="12" dur="500"/>
                                        <p:tgtEl>
                                          <p:spTgt spid="76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wipe(left)">
                                      <p:cBhvr>
                                        <p:cTn id="17" dur="500"/>
                                        <p:tgtEl>
                                          <p:spTgt spid="76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wipe(left)">
                                      <p:cBhvr>
                                        <p:cTn id="22"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2674939" y="152400"/>
            <a:ext cx="7793037" cy="1143000"/>
          </a:xfrm>
        </p:spPr>
        <p:txBody>
          <a:bodyPr/>
          <a:lstStyle/>
          <a:p>
            <a:r>
              <a:rPr lang="en-US" altLang="en-US" sz="3600" b="1"/>
              <a:t>Visceral Effector Organs</a:t>
            </a:r>
          </a:p>
        </p:txBody>
      </p:sp>
      <p:sp>
        <p:nvSpPr>
          <p:cNvPr id="57349" name="Rectangle 5"/>
          <p:cNvSpPr>
            <a:spLocks noGrp="1" noChangeArrowheads="1"/>
          </p:cNvSpPr>
          <p:nvPr>
            <p:ph type="body" idx="1"/>
          </p:nvPr>
        </p:nvSpPr>
        <p:spPr>
          <a:xfrm>
            <a:off x="627797" y="1105470"/>
            <a:ext cx="10849970" cy="5371532"/>
          </a:xfrm>
        </p:spPr>
        <p:txBody>
          <a:bodyPr>
            <a:noAutofit/>
          </a:bodyPr>
          <a:lstStyle/>
          <a:p>
            <a:pPr>
              <a:lnSpc>
                <a:spcPct val="90000"/>
              </a:lnSpc>
            </a:pPr>
            <a:r>
              <a:rPr lang="en-US" altLang="en-US" sz="3600" dirty="0"/>
              <a:t>Involuntary effectors are somewhat independent of their innervation.</a:t>
            </a:r>
          </a:p>
          <a:p>
            <a:pPr lvl="1">
              <a:lnSpc>
                <a:spcPct val="90000"/>
              </a:lnSpc>
            </a:pPr>
            <a:r>
              <a:rPr lang="en-US" altLang="en-US" sz="3600" dirty="0"/>
              <a:t>Smooth muscles maintain resting tone in absence of nerve stimulation.</a:t>
            </a:r>
          </a:p>
          <a:p>
            <a:pPr lvl="2">
              <a:lnSpc>
                <a:spcPct val="90000"/>
              </a:lnSpc>
            </a:pPr>
            <a:r>
              <a:rPr lang="en-US" altLang="en-US" sz="3600" dirty="0"/>
              <a:t>Denervation hypersensitivity:</a:t>
            </a:r>
          </a:p>
          <a:p>
            <a:pPr lvl="3">
              <a:lnSpc>
                <a:spcPct val="90000"/>
              </a:lnSpc>
            </a:pPr>
            <a:r>
              <a:rPr lang="en-US" altLang="en-US" sz="3600" dirty="0"/>
              <a:t>Damage to autonomic nerve makes its target tissue more sensitive than normal to stimulating agents.</a:t>
            </a:r>
          </a:p>
          <a:p>
            <a:pPr lvl="1">
              <a:lnSpc>
                <a:spcPct val="90000"/>
              </a:lnSpc>
            </a:pPr>
            <a:r>
              <a:rPr lang="en-US" altLang="en-US" sz="3600" dirty="0"/>
              <a:t>Cardiac and many smooth muscles can contract rhythmically in absence of nerve stimulation.</a:t>
            </a:r>
          </a:p>
        </p:txBody>
      </p:sp>
    </p:spTree>
    <p:extLst>
      <p:ext uri="{BB962C8B-B14F-4D97-AF65-F5344CB8AC3E}">
        <p14:creationId xmlns:p14="http://schemas.microsoft.com/office/powerpoint/2010/main" val="23981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wipe(left)">
                                      <p:cBhvr>
                                        <p:cTn id="7" dur="5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wipe(left)">
                                      <p:cBhvr>
                                        <p:cTn id="12" dur="500"/>
                                        <p:tgtEl>
                                          <p:spTgt spid="57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wipe(left)">
                                      <p:cBhvr>
                                        <p:cTn id="17" dur="500"/>
                                        <p:tgtEl>
                                          <p:spTgt spid="57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Effect transition="in" filter="wipe(left)">
                                      <p:cBhvr>
                                        <p:cTn id="22" dur="500"/>
                                        <p:tgtEl>
                                          <p:spTgt spid="573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349">
                                            <p:txEl>
                                              <p:pRg st="4" end="4"/>
                                            </p:txEl>
                                          </p:spTgt>
                                        </p:tgtEl>
                                        <p:attrNameLst>
                                          <p:attrName>style.visibility</p:attrName>
                                        </p:attrNameLst>
                                      </p:cBhvr>
                                      <p:to>
                                        <p:strVal val="visible"/>
                                      </p:to>
                                    </p:set>
                                    <p:animEffect transition="in" filter="wipe(left)">
                                      <p:cBhvr>
                                        <p:cTn id="27" dur="500"/>
                                        <p:tgtEl>
                                          <p:spTgt spid="57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 y="0"/>
            <a:ext cx="4026090" cy="1143000"/>
          </a:xfrm>
        </p:spPr>
        <p:txBody>
          <a:bodyPr/>
          <a:lstStyle/>
          <a:p>
            <a:r>
              <a:rPr lang="en-US" altLang="en-US" sz="3600" b="1" dirty="0"/>
              <a:t>Divisions of the ANS</a:t>
            </a:r>
          </a:p>
        </p:txBody>
      </p:sp>
      <p:sp>
        <p:nvSpPr>
          <p:cNvPr id="56323" name="Rectangle 3"/>
          <p:cNvSpPr>
            <a:spLocks noGrp="1" noChangeArrowheads="1"/>
          </p:cNvSpPr>
          <p:nvPr>
            <p:ph type="body" sz="half" idx="1"/>
          </p:nvPr>
        </p:nvSpPr>
        <p:spPr>
          <a:xfrm>
            <a:off x="1" y="1143000"/>
            <a:ext cx="4698340" cy="5486400"/>
          </a:xfrm>
        </p:spPr>
        <p:txBody>
          <a:bodyPr>
            <a:noAutofit/>
          </a:bodyPr>
          <a:lstStyle/>
          <a:p>
            <a:pPr>
              <a:lnSpc>
                <a:spcPct val="90000"/>
              </a:lnSpc>
            </a:pPr>
            <a:r>
              <a:rPr lang="en-US" altLang="en-US" sz="3200" dirty="0"/>
              <a:t>Sympathetic nervous system and para-sympathetic nervous system:</a:t>
            </a:r>
          </a:p>
          <a:p>
            <a:pPr lvl="1">
              <a:lnSpc>
                <a:spcPct val="90000"/>
              </a:lnSpc>
            </a:pPr>
            <a:r>
              <a:rPr lang="en-US" altLang="en-US" sz="3200" dirty="0"/>
              <a:t>Both have preganglionic neurons that originate in CNS.</a:t>
            </a:r>
          </a:p>
          <a:p>
            <a:pPr lvl="1">
              <a:lnSpc>
                <a:spcPct val="90000"/>
              </a:lnSpc>
            </a:pPr>
            <a:r>
              <a:rPr lang="en-US" altLang="en-US" sz="3200" dirty="0"/>
              <a:t>Both have postganglionic neurons that originate outside of the CNS in ganglia.</a:t>
            </a:r>
          </a:p>
        </p:txBody>
      </p:sp>
      <p:pic>
        <p:nvPicPr>
          <p:cNvPr id="56326" name="Picture 6" descr="09_06"/>
          <p:cNvPicPr>
            <a:picLocks noChangeAspect="1" noChangeArrowheads="1"/>
          </p:cNvPicPr>
          <p:nvPr/>
        </p:nvPicPr>
        <p:blipFill>
          <a:blip r:embed="rId2">
            <a:extLst>
              <a:ext uri="{28A0092B-C50C-407E-A947-70E740481C1C}">
                <a14:useLocalDpi xmlns:a14="http://schemas.microsoft.com/office/drawing/2010/main" val="0"/>
              </a:ext>
            </a:extLst>
          </a:blip>
          <a:srcRect b="555"/>
          <a:stretch>
            <a:fillRect/>
          </a:stretch>
        </p:blipFill>
        <p:spPr bwMode="auto">
          <a:xfrm>
            <a:off x="4698341" y="436729"/>
            <a:ext cx="7375378" cy="609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wipe(left)">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ipe(left)">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rPr>
              <a:t>SYMPATHETIC NERVOUS SYSTEM </a:t>
            </a:r>
            <a:endParaRPr lang="ru-RU" dirty="0"/>
          </a:p>
        </p:txBody>
      </p:sp>
      <p:sp>
        <p:nvSpPr>
          <p:cNvPr id="3" name="Объект 2"/>
          <p:cNvSpPr>
            <a:spLocks noGrp="1"/>
          </p:cNvSpPr>
          <p:nvPr>
            <p:ph idx="1"/>
          </p:nvPr>
        </p:nvSpPr>
        <p:spPr>
          <a:xfrm>
            <a:off x="419099" y="1690688"/>
            <a:ext cx="11353801" cy="5032375"/>
          </a:xfrm>
        </p:spPr>
        <p:txBody>
          <a:bodyPr>
            <a:normAutofit/>
          </a:bodyPr>
          <a:lstStyle/>
          <a:p>
            <a:r>
              <a:rPr lang="en-US" dirty="0" smtClean="0"/>
              <a:t>The overall function of the sympathetic nervous system is to mobilize the body for activity. </a:t>
            </a:r>
            <a:endParaRPr lang="ru-RU" dirty="0" smtClean="0"/>
          </a:p>
          <a:p>
            <a:r>
              <a:rPr lang="en-US" dirty="0" smtClean="0"/>
              <a:t>In the extreme, if a person is exposed to a stressful situation, the sympathetic nervous system is activated with a response known as "fight or flight," which includes increased arterial pressure, increased blood flow to active muscles, increased metabolic rate, increased blood glucose</a:t>
            </a:r>
            <a:r>
              <a:rPr lang="ru-RU" dirty="0" smtClean="0"/>
              <a:t> </a:t>
            </a:r>
            <a:r>
              <a:rPr lang="en-US" dirty="0" smtClean="0"/>
              <a:t>concentration, and increased mental activity and alertness. </a:t>
            </a:r>
            <a:endParaRPr lang="ru-RU" dirty="0" smtClean="0"/>
          </a:p>
          <a:p>
            <a:r>
              <a:rPr lang="en-US" dirty="0" smtClean="0"/>
              <a:t>Although this response, per se, is rarely employed, the sympathetic nervous system operates continuously to modulate the functions of many organ systems, such as heart, blood vessels, gastrointestinal tract, bronchi, and sweat glands. </a:t>
            </a:r>
            <a:endParaRPr lang="ru-RU" dirty="0"/>
          </a:p>
        </p:txBody>
      </p:sp>
    </p:spTree>
    <p:extLst>
      <p:ext uri="{BB962C8B-B14F-4D97-AF65-F5344CB8AC3E}">
        <p14:creationId xmlns:p14="http://schemas.microsoft.com/office/powerpoint/2010/main" val="8024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
            <a:ext cx="7793037" cy="733865"/>
          </a:xfrm>
        </p:spPr>
        <p:txBody>
          <a:bodyPr/>
          <a:lstStyle/>
          <a:p>
            <a:r>
              <a:rPr lang="en-US" altLang="en-US" sz="3600" b="1" dirty="0"/>
              <a:t>Sympathetic Division</a:t>
            </a:r>
          </a:p>
        </p:txBody>
      </p:sp>
      <p:sp>
        <p:nvSpPr>
          <p:cNvPr id="58371" name="Rectangle 3"/>
          <p:cNvSpPr>
            <a:spLocks noGrp="1" noChangeArrowheads="1"/>
          </p:cNvSpPr>
          <p:nvPr>
            <p:ph type="body" idx="1"/>
          </p:nvPr>
        </p:nvSpPr>
        <p:spPr>
          <a:xfrm>
            <a:off x="196948" y="942134"/>
            <a:ext cx="4937760" cy="5666935"/>
          </a:xfrm>
        </p:spPr>
        <p:txBody>
          <a:bodyPr>
            <a:noAutofit/>
          </a:bodyPr>
          <a:lstStyle/>
          <a:p>
            <a:pPr>
              <a:lnSpc>
                <a:spcPct val="90000"/>
              </a:lnSpc>
            </a:pPr>
            <a:r>
              <a:rPr lang="en-US" altLang="en-US" dirty="0" err="1"/>
              <a:t>Myelinated</a:t>
            </a:r>
            <a:r>
              <a:rPr lang="en-US" altLang="en-US" dirty="0"/>
              <a:t> preganglionic fibers exit spinal cord in ventral roots from T1 to L2 levels.</a:t>
            </a:r>
          </a:p>
          <a:p>
            <a:pPr>
              <a:lnSpc>
                <a:spcPct val="90000"/>
              </a:lnSpc>
            </a:pPr>
            <a:r>
              <a:rPr lang="en-US" altLang="en-US" dirty="0"/>
              <a:t>Most sympathetic nerve fibers separate from somatic motor fibers and synapse with postganglionic neurons within paravertebral ganglia.</a:t>
            </a:r>
          </a:p>
          <a:p>
            <a:pPr lvl="1">
              <a:lnSpc>
                <a:spcPct val="90000"/>
              </a:lnSpc>
            </a:pPr>
            <a:r>
              <a:rPr lang="en-US" altLang="en-US" sz="2800" dirty="0"/>
              <a:t>Ganglia within each row are interconnected, forming a chain of ganglia that parallels spinal cord to synapse with postganglionic neurons</a:t>
            </a:r>
            <a:r>
              <a:rPr lang="en-US" altLang="en-US" sz="2800" dirty="0" smtClean="0"/>
              <a:t>.</a:t>
            </a:r>
            <a:endParaRPr lang="en-US" altLang="en-US" sz="2800" dirty="0"/>
          </a:p>
        </p:txBody>
      </p:sp>
      <p:pic>
        <p:nvPicPr>
          <p:cNvPr id="3" name="Рисунок 2"/>
          <p:cNvPicPr>
            <a:picLocks noChangeAspect="1"/>
          </p:cNvPicPr>
          <p:nvPr/>
        </p:nvPicPr>
        <p:blipFill>
          <a:blip r:embed="rId2"/>
          <a:stretch>
            <a:fillRect/>
          </a:stretch>
        </p:blipFill>
        <p:spPr>
          <a:xfrm>
            <a:off x="5809958" y="1"/>
            <a:ext cx="6382042" cy="6817336"/>
          </a:xfrm>
          <a:prstGeom prst="rect">
            <a:avLst/>
          </a:prstGeom>
        </p:spPr>
      </p:pic>
    </p:spTree>
    <p:extLst>
      <p:ext uri="{BB962C8B-B14F-4D97-AF65-F5344CB8AC3E}">
        <p14:creationId xmlns:p14="http://schemas.microsoft.com/office/powerpoint/2010/main" val="14312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left)">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left)">
                                      <p:cBhvr>
                                        <p:cTn id="1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1572</Words>
  <Application>Microsoft Office PowerPoint</Application>
  <PresentationFormat>Широкоэкранный</PresentationFormat>
  <Paragraphs>173</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Calibri Light</vt:lpstr>
      <vt:lpstr>Symbol</vt:lpstr>
      <vt:lpstr>Тема Office</vt:lpstr>
      <vt:lpstr>Презентация PowerPoint</vt:lpstr>
      <vt:lpstr>Презентация PowerPoint</vt:lpstr>
      <vt:lpstr>Neural Control of Involuntary Effectors</vt:lpstr>
      <vt:lpstr>Autonomic Neurons</vt:lpstr>
      <vt:lpstr>Autonomic Neurons (continued)</vt:lpstr>
      <vt:lpstr>Visceral Effector Organs</vt:lpstr>
      <vt:lpstr>Divisions of the ANS</vt:lpstr>
      <vt:lpstr>SYMPATHETIC NERVOUS SYSTEM </vt:lpstr>
      <vt:lpstr>Sympathetic Division</vt:lpstr>
      <vt:lpstr>Sympathetic Division</vt:lpstr>
      <vt:lpstr>Sympathetic Division (continued)</vt:lpstr>
      <vt:lpstr>Adrenal Glands</vt:lpstr>
      <vt:lpstr>Parasympathetic Division</vt:lpstr>
      <vt:lpstr>Parasympathetic Division (continued)</vt:lpstr>
      <vt:lpstr>Parasympathetic Division (continued)</vt:lpstr>
      <vt:lpstr>Sympathetic Effects</vt:lpstr>
      <vt:lpstr>Parasympathetic Effects</vt:lpstr>
      <vt:lpstr>Adrenergic and Cholinergic Synaptic Transmission</vt:lpstr>
      <vt:lpstr>Презентация PowerPoint</vt:lpstr>
      <vt:lpstr>Презентация PowerPoint</vt:lpstr>
      <vt:lpstr>Adrenergic and Cholinergic Synaptic Transmission (continued)</vt:lpstr>
      <vt:lpstr>Responses to Adrenergic Stimulation</vt:lpstr>
      <vt:lpstr>Responses to Adrenergic Stimulation (continued)</vt:lpstr>
      <vt:lpstr>Responses to Adrenergic Stimulation (continued)</vt:lpstr>
      <vt:lpstr>Responses to Cholinergic Stimulation</vt:lpstr>
      <vt:lpstr>Responses to Cholinergic Stimulation</vt:lpstr>
      <vt:lpstr>Responses to Cholinergic Stimulation (continued)</vt:lpstr>
      <vt:lpstr>Other Autonomic NTs</vt:lpstr>
      <vt:lpstr>Organs With Dual Innervation</vt:lpstr>
      <vt:lpstr>Organs Without Dual Innervation</vt:lpstr>
      <vt:lpstr>Control of the ANS by Higher Brain Centers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Евгений Зинченко</cp:lastModifiedBy>
  <cp:revision>13</cp:revision>
  <dcterms:created xsi:type="dcterms:W3CDTF">2015-03-17T18:50:41Z</dcterms:created>
  <dcterms:modified xsi:type="dcterms:W3CDTF">2015-03-29T18:44:34Z</dcterms:modified>
</cp:coreProperties>
</file>